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6" r:id="rId3"/>
    <p:sldId id="327" r:id="rId4"/>
    <p:sldId id="322" r:id="rId5"/>
    <p:sldId id="324" r:id="rId6"/>
    <p:sldId id="325" r:id="rId7"/>
    <p:sldId id="346" r:id="rId8"/>
    <p:sldId id="354" r:id="rId9"/>
    <p:sldId id="350" r:id="rId10"/>
    <p:sldId id="358" r:id="rId11"/>
    <p:sldId id="356" r:id="rId12"/>
    <p:sldId id="355" r:id="rId13"/>
    <p:sldId id="357" r:id="rId14"/>
    <p:sldId id="351" r:id="rId15"/>
    <p:sldId id="328" r:id="rId16"/>
    <p:sldId id="352" r:id="rId17"/>
    <p:sldId id="330" r:id="rId18"/>
    <p:sldId id="336" r:id="rId19"/>
    <p:sldId id="343" r:id="rId20"/>
    <p:sldId id="331" r:id="rId21"/>
    <p:sldId id="337" r:id="rId22"/>
    <p:sldId id="341" r:id="rId23"/>
    <p:sldId id="344" r:id="rId24"/>
    <p:sldId id="345" r:id="rId25"/>
    <p:sldId id="333" r:id="rId26"/>
    <p:sldId id="338" r:id="rId27"/>
    <p:sldId id="339" r:id="rId28"/>
    <p:sldId id="353" r:id="rId29"/>
    <p:sldId id="334" r:id="rId30"/>
    <p:sldId id="348" r:id="rId31"/>
    <p:sldId id="34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20D"/>
    <a:srgbClr val="22387D"/>
    <a:srgbClr val="1369B5"/>
    <a:srgbClr val="0F4C81"/>
    <a:srgbClr val="084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1" autoAdjust="0"/>
    <p:restoredTop sz="90014"/>
  </p:normalViewPr>
  <p:slideViewPr>
    <p:cSldViewPr snapToGrid="0">
      <p:cViewPr>
        <p:scale>
          <a:sx n="84" d="100"/>
          <a:sy n="84" d="100"/>
        </p:scale>
        <p:origin x="239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506F3-CAB6-4C51-83DD-834B291339FF}" type="datetimeFigureOut">
              <a:rPr lang="en-US" smtClean="0"/>
              <a:t>12/29/20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79C87-ED75-4713-B00D-F44672D57755}" type="slidenum">
              <a:rPr lang="en-US" smtClean="0"/>
              <a:t>‹#›</a:t>
            </a:fld>
            <a:endParaRPr lang="en-US"/>
          </a:p>
        </p:txBody>
      </p:sp>
    </p:spTree>
    <p:extLst>
      <p:ext uri="{BB962C8B-B14F-4D97-AF65-F5344CB8AC3E}">
        <p14:creationId xmlns:p14="http://schemas.microsoft.com/office/powerpoint/2010/main" val="369890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5</a:t>
            </a:fld>
            <a:endParaRPr lang="en-US"/>
          </a:p>
        </p:txBody>
      </p:sp>
    </p:spTree>
    <p:extLst>
      <p:ext uri="{BB962C8B-B14F-4D97-AF65-F5344CB8AC3E}">
        <p14:creationId xmlns:p14="http://schemas.microsoft.com/office/powerpoint/2010/main" val="129085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14</a:t>
            </a:fld>
            <a:endParaRPr lang="en-US"/>
          </a:p>
        </p:txBody>
      </p:sp>
    </p:spTree>
    <p:extLst>
      <p:ext uri="{BB962C8B-B14F-4D97-AF65-F5344CB8AC3E}">
        <p14:creationId xmlns:p14="http://schemas.microsoft.com/office/powerpoint/2010/main" val="44682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15</a:t>
            </a:fld>
            <a:endParaRPr lang="en-US"/>
          </a:p>
        </p:txBody>
      </p:sp>
    </p:spTree>
    <p:extLst>
      <p:ext uri="{BB962C8B-B14F-4D97-AF65-F5344CB8AC3E}">
        <p14:creationId xmlns:p14="http://schemas.microsoft.com/office/powerpoint/2010/main" val="206852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16</a:t>
            </a:fld>
            <a:endParaRPr lang="en-US"/>
          </a:p>
        </p:txBody>
      </p:sp>
    </p:spTree>
    <p:extLst>
      <p:ext uri="{BB962C8B-B14F-4D97-AF65-F5344CB8AC3E}">
        <p14:creationId xmlns:p14="http://schemas.microsoft.com/office/powerpoint/2010/main" val="60302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17</a:t>
            </a:fld>
            <a:endParaRPr lang="en-US"/>
          </a:p>
        </p:txBody>
      </p:sp>
    </p:spTree>
    <p:extLst>
      <p:ext uri="{BB962C8B-B14F-4D97-AF65-F5344CB8AC3E}">
        <p14:creationId xmlns:p14="http://schemas.microsoft.com/office/powerpoint/2010/main" val="132612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18</a:t>
            </a:fld>
            <a:endParaRPr lang="en-US"/>
          </a:p>
        </p:txBody>
      </p:sp>
    </p:spTree>
    <p:extLst>
      <p:ext uri="{BB962C8B-B14F-4D97-AF65-F5344CB8AC3E}">
        <p14:creationId xmlns:p14="http://schemas.microsoft.com/office/powerpoint/2010/main" val="1230698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19</a:t>
            </a:fld>
            <a:endParaRPr lang="en-US"/>
          </a:p>
        </p:txBody>
      </p:sp>
    </p:spTree>
    <p:extLst>
      <p:ext uri="{BB962C8B-B14F-4D97-AF65-F5344CB8AC3E}">
        <p14:creationId xmlns:p14="http://schemas.microsoft.com/office/powerpoint/2010/main" val="100248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20</a:t>
            </a:fld>
            <a:endParaRPr lang="en-US"/>
          </a:p>
        </p:txBody>
      </p:sp>
    </p:spTree>
    <p:extLst>
      <p:ext uri="{BB962C8B-B14F-4D97-AF65-F5344CB8AC3E}">
        <p14:creationId xmlns:p14="http://schemas.microsoft.com/office/powerpoint/2010/main" val="103524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21</a:t>
            </a:fld>
            <a:endParaRPr lang="en-US"/>
          </a:p>
        </p:txBody>
      </p:sp>
    </p:spTree>
    <p:extLst>
      <p:ext uri="{BB962C8B-B14F-4D97-AF65-F5344CB8AC3E}">
        <p14:creationId xmlns:p14="http://schemas.microsoft.com/office/powerpoint/2010/main" val="22283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22</a:t>
            </a:fld>
            <a:endParaRPr lang="en-US"/>
          </a:p>
        </p:txBody>
      </p:sp>
    </p:spTree>
    <p:extLst>
      <p:ext uri="{BB962C8B-B14F-4D97-AF65-F5344CB8AC3E}">
        <p14:creationId xmlns:p14="http://schemas.microsoft.com/office/powerpoint/2010/main" val="1887181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23</a:t>
            </a:fld>
            <a:endParaRPr lang="en-US"/>
          </a:p>
        </p:txBody>
      </p:sp>
    </p:spTree>
    <p:extLst>
      <p:ext uri="{BB962C8B-B14F-4D97-AF65-F5344CB8AC3E}">
        <p14:creationId xmlns:p14="http://schemas.microsoft.com/office/powerpoint/2010/main" val="202815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6</a:t>
            </a:fld>
            <a:endParaRPr lang="en-US"/>
          </a:p>
        </p:txBody>
      </p:sp>
    </p:spTree>
    <p:extLst>
      <p:ext uri="{BB962C8B-B14F-4D97-AF65-F5344CB8AC3E}">
        <p14:creationId xmlns:p14="http://schemas.microsoft.com/office/powerpoint/2010/main" val="211385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7</a:t>
            </a:fld>
            <a:endParaRPr lang="en-US"/>
          </a:p>
        </p:txBody>
      </p:sp>
    </p:spTree>
    <p:extLst>
      <p:ext uri="{BB962C8B-B14F-4D97-AF65-F5344CB8AC3E}">
        <p14:creationId xmlns:p14="http://schemas.microsoft.com/office/powerpoint/2010/main" val="1679084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8</a:t>
            </a:fld>
            <a:endParaRPr lang="en-US"/>
          </a:p>
        </p:txBody>
      </p:sp>
    </p:spTree>
    <p:extLst>
      <p:ext uri="{BB962C8B-B14F-4D97-AF65-F5344CB8AC3E}">
        <p14:creationId xmlns:p14="http://schemas.microsoft.com/office/powerpoint/2010/main" val="148590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9</a:t>
            </a:fld>
            <a:endParaRPr lang="en-US"/>
          </a:p>
        </p:txBody>
      </p:sp>
    </p:spTree>
    <p:extLst>
      <p:ext uri="{BB962C8B-B14F-4D97-AF65-F5344CB8AC3E}">
        <p14:creationId xmlns:p14="http://schemas.microsoft.com/office/powerpoint/2010/main" val="42047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10</a:t>
            </a:fld>
            <a:endParaRPr lang="en-US"/>
          </a:p>
        </p:txBody>
      </p:sp>
    </p:spTree>
    <p:extLst>
      <p:ext uri="{BB962C8B-B14F-4D97-AF65-F5344CB8AC3E}">
        <p14:creationId xmlns:p14="http://schemas.microsoft.com/office/powerpoint/2010/main" val="197414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11</a:t>
            </a:fld>
            <a:endParaRPr lang="en-US"/>
          </a:p>
        </p:txBody>
      </p:sp>
    </p:spTree>
    <p:extLst>
      <p:ext uri="{BB962C8B-B14F-4D97-AF65-F5344CB8AC3E}">
        <p14:creationId xmlns:p14="http://schemas.microsoft.com/office/powerpoint/2010/main" val="93855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12</a:t>
            </a:fld>
            <a:endParaRPr lang="en-US"/>
          </a:p>
        </p:txBody>
      </p:sp>
    </p:spTree>
    <p:extLst>
      <p:ext uri="{BB962C8B-B14F-4D97-AF65-F5344CB8AC3E}">
        <p14:creationId xmlns:p14="http://schemas.microsoft.com/office/powerpoint/2010/main" val="975392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79C87-ED75-4713-B00D-F44672D57755}" type="slidenum">
              <a:rPr lang="en-US" smtClean="0"/>
              <a:t>13</a:t>
            </a:fld>
            <a:endParaRPr lang="en-US"/>
          </a:p>
        </p:txBody>
      </p:sp>
    </p:spTree>
    <p:extLst>
      <p:ext uri="{BB962C8B-B14F-4D97-AF65-F5344CB8AC3E}">
        <p14:creationId xmlns:p14="http://schemas.microsoft.com/office/powerpoint/2010/main" val="11455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9E734-516E-44E5-B2B4-7754DD4087F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3638C71C-D9FD-410C-8534-096056CC32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617F651-FB5C-429F-8C93-D4872DA85D2C}"/>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20976C00-9496-4D29-A62C-519B640D6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FC568B-BB2E-47BC-A90A-4CD5C63B9D73}"/>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2137850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203D9-D4EE-46E7-94B1-A901DBB598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B69BCED-A2C1-440C-AF59-2D57D96D56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1C514A-9B33-4E00-B936-78F56D73ED39}"/>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20D730EA-0331-41DB-9C31-0B769C7F8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B3073D-4445-4FB0-9844-B38ECAD17E7F}"/>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163376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A6AB13-9A56-4432-9D2C-8867DF11B38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AB2AA6-3163-4A2C-9763-AEC6DCA114C5}"/>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352F87-A40C-44AC-98F8-9EA73653E6DE}"/>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71053381-8746-4AD5-A105-EC57A01E9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86D688-0A9C-48E4-AD7A-CDB1DF19E5DA}"/>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136413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BA2D0A-6923-430F-994D-6E4A23ED860D}" type="datetimeFigureOut">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157381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BA2D0A-6923-430F-994D-6E4A23ED860D}" type="datetimeFigureOut">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3731106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A2D0A-6923-430F-994D-6E4A23ED860D}" type="datetimeFigureOut">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416310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BA2D0A-6923-430F-994D-6E4A23ED860D}" type="datetimeFigureOut">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776679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BA2D0A-6923-430F-994D-6E4A23ED860D}" type="datetimeFigureOut">
              <a:rPr lang="en-US" smtClean="0"/>
              <a:t>12/29/20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165941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BA2D0A-6923-430F-994D-6E4A23ED860D}" type="datetimeFigureOut">
              <a:rPr lang="en-US" smtClean="0"/>
              <a:t>12/29/20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329537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A2D0A-6923-430F-994D-6E4A23ED860D}" type="datetimeFigureOut">
              <a:rPr lang="en-US" smtClean="0"/>
              <a:t>12/29/20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1410573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A2D0A-6923-430F-994D-6E4A23ED860D}" type="datetimeFigureOut">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260369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88897-2AC5-4226-BC91-173FCB1BE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A06544-B701-4C2B-803F-36D17285C7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897C6F-AFF9-4412-8794-5994D3E5C63F}"/>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A6B20A2E-95EA-4BA0-A319-DB67E8E29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355D2E-DDF7-4B29-93D0-3C39D1DE6387}"/>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377468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A2D0A-6923-430F-994D-6E4A23ED860D}" type="datetimeFigureOut">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776371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BA2D0A-6923-430F-994D-6E4A23ED860D}" type="datetimeFigureOut">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1929943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BA2D0A-6923-430F-994D-6E4A23ED860D}" type="datetimeFigureOut">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0E20-EE90-457A-9656-D68D36F5B32D}" type="slidenum">
              <a:rPr lang="en-US" smtClean="0"/>
              <a:t>‹#›</a:t>
            </a:fld>
            <a:endParaRPr lang="en-US"/>
          </a:p>
        </p:txBody>
      </p:sp>
    </p:spTree>
    <p:extLst>
      <p:ext uri="{BB962C8B-B14F-4D97-AF65-F5344CB8AC3E}">
        <p14:creationId xmlns:p14="http://schemas.microsoft.com/office/powerpoint/2010/main" val="9213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1A0526-5337-4EEF-A8E7-E3591522370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EA8C308-967D-4E08-97CB-AD1ACD4D5DB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251FB18-2619-414C-8FFC-86050B6BF2FD}"/>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DE836B07-3FD7-4A52-9721-DF373A6A5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240C22-F44C-47A2-856A-99FF0898860F}"/>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416922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B09104-C1C2-409F-B2BC-B3747CA67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EB0611-4982-4C8B-AC59-B55705BF4D6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FBEB599-B8FA-4F76-BA35-C3E064E8C3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24ABA1A-6251-4413-84A0-E5A75746B886}"/>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6" name="Footer Placeholder 5">
            <a:extLst>
              <a:ext uri="{FF2B5EF4-FFF2-40B4-BE49-F238E27FC236}">
                <a16:creationId xmlns:a16="http://schemas.microsoft.com/office/drawing/2014/main" xmlns="" id="{0FFB1F59-1306-488C-94DC-7E1D187A5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573448-4066-48A4-8D9C-701C14156CF3}"/>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32396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23376-EFFB-4078-8163-93E92A86E22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7BA5F92-1D3B-4F64-8E64-67AC2C92082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EE483AA5-13D5-4851-A9CB-AEBF06CCF1F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87BC4A1-AF7F-46A2-AE7A-814405C7FB7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05BB38BE-A0CA-4322-820A-E94E362C6B8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7FDE3F-44BE-4E54-99BE-484DDCE24B17}"/>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8" name="Footer Placeholder 7">
            <a:extLst>
              <a:ext uri="{FF2B5EF4-FFF2-40B4-BE49-F238E27FC236}">
                <a16:creationId xmlns:a16="http://schemas.microsoft.com/office/drawing/2014/main" xmlns="" id="{1A14AE68-A041-485A-AB53-EA5BE9939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01EB68C-8BCF-42B5-94AC-A2568D6FA707}"/>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153959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B6D08C-6587-45DC-8BE5-1E3B26C3F0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C3E631-1C4C-4332-891D-040BECC3EC4F}"/>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4" name="Footer Placeholder 3">
            <a:extLst>
              <a:ext uri="{FF2B5EF4-FFF2-40B4-BE49-F238E27FC236}">
                <a16:creationId xmlns:a16="http://schemas.microsoft.com/office/drawing/2014/main" xmlns="" id="{3AC8686A-BA93-4D7D-ABF3-D16CC3E190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A720E5E-CA21-4F77-A543-3FA69E53FA6C}"/>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266524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F4CD3B-57E3-42C8-A06D-0EAD013E701E}"/>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3" name="Footer Placeholder 2">
            <a:extLst>
              <a:ext uri="{FF2B5EF4-FFF2-40B4-BE49-F238E27FC236}">
                <a16:creationId xmlns:a16="http://schemas.microsoft.com/office/drawing/2014/main" xmlns="" id="{EE72B52B-72B4-41F9-9775-54045E2667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42D4307-F2EA-421D-8CF3-E372073875FB}"/>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354101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03495-C7EC-44DD-B1F1-6C48011EE8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2440BC90-A9D7-4DC3-9BAD-9E6187ACC04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F75C7B-4283-4A4C-BCEB-76104881AE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D23BFBF-FA98-4B5C-AD12-3A124213C05D}"/>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6" name="Footer Placeholder 5">
            <a:extLst>
              <a:ext uri="{FF2B5EF4-FFF2-40B4-BE49-F238E27FC236}">
                <a16:creationId xmlns:a16="http://schemas.microsoft.com/office/drawing/2014/main" xmlns="" id="{13360512-6AE3-4576-BFC3-DFFDA2E31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0511E1A-48A2-435F-8D39-77C66EA1BAC4}"/>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279650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5041A0-6B31-4CB8-B54E-A62D9370DF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499546ED-F414-4F1B-9834-86C7ECA9321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61B6DAEC-021A-479C-82D4-9FD282BB52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E794B0B-1001-4A60-9B50-DEBA42184BBB}"/>
              </a:ext>
            </a:extLst>
          </p:cNvPr>
          <p:cNvSpPr>
            <a:spLocks noGrp="1"/>
          </p:cNvSpPr>
          <p:nvPr>
            <p:ph type="dt" sz="half" idx="10"/>
          </p:nvPr>
        </p:nvSpPr>
        <p:spPr/>
        <p:txBody>
          <a:bodyPr/>
          <a:lstStyle/>
          <a:p>
            <a:fld id="{CF98D6BF-1931-4997-A3A9-D102D736E301}" type="datetimeFigureOut">
              <a:rPr lang="en-US" smtClean="0"/>
              <a:t>12/29/20</a:t>
            </a:fld>
            <a:endParaRPr lang="en-US"/>
          </a:p>
        </p:txBody>
      </p:sp>
      <p:sp>
        <p:nvSpPr>
          <p:cNvPr id="6" name="Footer Placeholder 5">
            <a:extLst>
              <a:ext uri="{FF2B5EF4-FFF2-40B4-BE49-F238E27FC236}">
                <a16:creationId xmlns:a16="http://schemas.microsoft.com/office/drawing/2014/main" xmlns="" id="{A743870A-55E1-4F27-9ACD-487D295DE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7CD631-52C1-4AA5-AFBC-25D679F6A23A}"/>
              </a:ext>
            </a:extLst>
          </p:cNvPr>
          <p:cNvSpPr>
            <a:spLocks noGrp="1"/>
          </p:cNvSpPr>
          <p:nvPr>
            <p:ph type="sldNum" sz="quarter" idx="12"/>
          </p:nvPr>
        </p:nvSpPr>
        <p:spPr/>
        <p:txBody>
          <a:bodyPr/>
          <a:lstStyle/>
          <a:p>
            <a:fld id="{31E23105-2960-4DD1-A768-6DFA5DFA462B}" type="slidenum">
              <a:rPr lang="en-US" smtClean="0"/>
              <a:t>‹#›</a:t>
            </a:fld>
            <a:endParaRPr lang="en-US"/>
          </a:p>
        </p:txBody>
      </p:sp>
    </p:spTree>
    <p:extLst>
      <p:ext uri="{BB962C8B-B14F-4D97-AF65-F5344CB8AC3E}">
        <p14:creationId xmlns:p14="http://schemas.microsoft.com/office/powerpoint/2010/main" val="42607486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4B74044-96AE-4A25-AB50-F06EF30197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9E3E87-3535-456B-B21F-2438FD4AEDD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254783-148F-4D88-8A1D-4503A98DE79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98D6BF-1931-4997-A3A9-D102D736E301}" type="datetimeFigureOut">
              <a:rPr lang="en-US" smtClean="0"/>
              <a:t>12/29/20</a:t>
            </a:fld>
            <a:endParaRPr lang="en-US"/>
          </a:p>
        </p:txBody>
      </p:sp>
      <p:sp>
        <p:nvSpPr>
          <p:cNvPr id="5" name="Footer Placeholder 4">
            <a:extLst>
              <a:ext uri="{FF2B5EF4-FFF2-40B4-BE49-F238E27FC236}">
                <a16:creationId xmlns:a16="http://schemas.microsoft.com/office/drawing/2014/main" xmlns="" id="{36B82DFD-ABB7-4821-ABDE-4E1B5341B3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102E1EC-1DE8-4313-AC79-BADE590DAF5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E23105-2960-4DD1-A768-6DFA5DFA462B}" type="slidenum">
              <a:rPr lang="en-US" smtClean="0"/>
              <a:t>‹#›</a:t>
            </a:fld>
            <a:endParaRPr lang="en-US"/>
          </a:p>
        </p:txBody>
      </p:sp>
    </p:spTree>
    <p:extLst>
      <p:ext uri="{BB962C8B-B14F-4D97-AF65-F5344CB8AC3E}">
        <p14:creationId xmlns:p14="http://schemas.microsoft.com/office/powerpoint/2010/main" val="2199543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A2D0A-6923-430F-994D-6E4A23ED860D}" type="datetimeFigureOut">
              <a:rPr lang="en-US" smtClean="0"/>
              <a:t>12/29/20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30E20-EE90-457A-9656-D68D36F5B32D}" type="slidenum">
              <a:rPr lang="en-US" smtClean="0"/>
              <a:t>‹#›</a:t>
            </a:fld>
            <a:endParaRPr lang="en-US"/>
          </a:p>
        </p:txBody>
      </p:sp>
    </p:spTree>
    <p:extLst>
      <p:ext uri="{BB962C8B-B14F-4D97-AF65-F5344CB8AC3E}">
        <p14:creationId xmlns:p14="http://schemas.microsoft.com/office/powerpoint/2010/main" val="4265847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nejm.org/doi/full/10.1056/NEJMoa2034577?query=featured_home" TargetMode="Externa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fda.gov/media/144434/download" TargetMode="External"/><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fda.gov/media/144434/download" TargetMode="External"/><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2.xml"/><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hyperlink" Target="https://www.youtube.com/watch?v=Qk__gI22h-I&amp;feature=youtu.be" TargetMode="External"/><Relationship Id="rId8"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cdc.gov/coronavirus/2019-ncov/vaccines/different-vaccines/mrna.html" TargetMode="External"/><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fda.gov/media/139638/download" TargetMode="External"/><Relationship Id="rId5" Type="http://schemas.openxmlformats.org/officeDocument/2006/relationships/hyperlink" Target="https://www.cdc.gov/coronavirus/2019-ncov/vaccines/different-vaccines/mrna.html" TargetMode="External"/><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hyperlink" Target="https://covid19vaccine.health.ny.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hyperlink" Target="https://covid19vaccine.health.ny.gov/" TargetMode="External"/><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1" Type="http://schemas.openxmlformats.org/officeDocument/2006/relationships/hyperlink" Target="https://www.cdc.gov/coronavirus/2019-ncov/vaccines/vaccine-benefits.html" TargetMode="External"/><Relationship Id="rId12" Type="http://schemas.openxmlformats.org/officeDocument/2006/relationships/hyperlink" Target="https://www.fda.gov/vaccines-blood-biologics/development-approval-process-cber/vaccine-development-101" TargetMode="External"/><Relationship Id="rId13" Type="http://schemas.openxmlformats.org/officeDocument/2006/relationships/hyperlink" Target="https://www.cdc.gov/vaccinesafety/index.html" TargetMode="External"/><Relationship Id="rId14" Type="http://schemas.openxmlformats.org/officeDocument/2006/relationships/hyperlink" Target="https://www.fda.gov/vaccines-blood-biologics/vaccines/emergency-use-authorization-vaccines-explained" TargetMode="External"/><Relationship Id="rId15" Type="http://schemas.openxmlformats.org/officeDocument/2006/relationships/hyperlink" Target="https://www.youtube.com/watch?v=iGkwaESsGBQ" TargetMode="External"/><Relationship Id="rId16" Type="http://schemas.openxmlformats.org/officeDocument/2006/relationships/hyperlink" Target="https://www.cdc.gov/vaccines/covid-19/health-systems-communication-toolkit.html" TargetMode="External"/><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hyperlink" Target="http://www.ny.gov/vaccine" TargetMode="External"/><Relationship Id="rId4" Type="http://schemas.openxmlformats.org/officeDocument/2006/relationships/hyperlink" Target="https://covid19vaccine.health.ny.gov/frequently-asked-questions" TargetMode="External"/><Relationship Id="rId5" Type="http://schemas.openxmlformats.org/officeDocument/2006/relationships/hyperlink" Target="https://www.cdc.gov/coronavirus/2019-ncov/vaccines/faq.html" TargetMode="External"/><Relationship Id="rId6" Type="http://schemas.openxmlformats.org/officeDocument/2006/relationships/hyperlink" Target="https://www.cdc.gov/coronavirus/2019-ncov/vaccines/safety.html" TargetMode="External"/><Relationship Id="rId7" Type="http://schemas.openxmlformats.org/officeDocument/2006/relationships/hyperlink" Target="https://www.cdc.gov/coronavirus/2019-ncov/vaccines/8-things.html" TargetMode="External"/><Relationship Id="rId8" Type="http://schemas.openxmlformats.org/officeDocument/2006/relationships/hyperlink" Target="https://www.cdc.gov/coronavirus/2019-ncov/vaccines/different-vaccines/mrna.html" TargetMode="External"/><Relationship Id="rId9" Type="http://schemas.openxmlformats.org/officeDocument/2006/relationships/hyperlink" Target="https://www.cdc.gov/coronavirus/2019-ncov/vaccines/vaccine-benefits/facts.html" TargetMode="External"/><Relationship Id="rId10" Type="http://schemas.openxmlformats.org/officeDocument/2006/relationships/hyperlink" Target="https://www.cdc.gov/coronavirus/2019-ncov/vaccines/different-vaccines/how-they-work.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fda.gov/vaccines-blood-biologics/development-approval-process-cber/vaccine-development-101" TargetMode="External"/><Relationship Id="rId5" Type="http://schemas.openxmlformats.org/officeDocument/2006/relationships/hyperlink" Target="https://forward.ny.gov/covid-19-clinical-advisory-task-force" TargetMode="External"/><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nejm.org/doi/full/10.1056/NEJMoa2034577?query=featured_home"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556D4B09-6F42-4395-8CB3-677413F86C1C}"/>
              </a:ext>
            </a:extLst>
          </p:cNvPr>
          <p:cNvSpPr txBox="1"/>
          <p:nvPr/>
        </p:nvSpPr>
        <p:spPr>
          <a:xfrm>
            <a:off x="1453341" y="2085247"/>
            <a:ext cx="6070930" cy="1200329"/>
          </a:xfrm>
          <a:prstGeom prst="rect">
            <a:avLst/>
          </a:prstGeom>
          <a:noFill/>
        </p:spPr>
        <p:txBody>
          <a:bodyPr wrap="square" rtlCol="0">
            <a:spAutoFit/>
          </a:bodyPr>
          <a:lstStyle/>
          <a:p>
            <a:pPr algn="ctr"/>
            <a:r>
              <a:rPr lang="en-US" sz="3600" b="1" dirty="0" smtClean="0">
                <a:latin typeface="Arial Bold" charset="0"/>
              </a:rPr>
              <a:t>Key Messaging for the</a:t>
            </a:r>
          </a:p>
          <a:p>
            <a:pPr algn="ctr"/>
            <a:r>
              <a:rPr lang="en-US" sz="3600" b="1" dirty="0" smtClean="0">
                <a:latin typeface="Arial Bold" charset="0"/>
              </a:rPr>
              <a:t>COVID-19 Vaccine</a:t>
            </a:r>
          </a:p>
        </p:txBody>
      </p:sp>
      <p:sp>
        <p:nvSpPr>
          <p:cNvPr id="21" name="TextBox 20">
            <a:extLst>
              <a:ext uri="{FF2B5EF4-FFF2-40B4-BE49-F238E27FC236}">
                <a16:creationId xmlns:a16="http://schemas.microsoft.com/office/drawing/2014/main" xmlns="" id="{D5157BF8-EF12-4B32-94B0-C10233CCD938}"/>
              </a:ext>
            </a:extLst>
          </p:cNvPr>
          <p:cNvSpPr txBox="1"/>
          <p:nvPr/>
        </p:nvSpPr>
        <p:spPr>
          <a:xfrm>
            <a:off x="1536534" y="3785840"/>
            <a:ext cx="6070930" cy="461665"/>
          </a:xfrm>
          <a:prstGeom prst="rect">
            <a:avLst/>
          </a:prstGeom>
          <a:noFill/>
        </p:spPr>
        <p:txBody>
          <a:bodyPr wrap="square" rtlCol="0">
            <a:spAutoFit/>
          </a:bodyPr>
          <a:lstStyle/>
          <a:p>
            <a:pPr algn="ctr"/>
            <a:r>
              <a:rPr lang="en-US" sz="2400" dirty="0" smtClean="0">
                <a:latin typeface="Arial" charset="0"/>
              </a:rPr>
              <a:t>12/30/2020</a:t>
            </a:r>
            <a:endParaRPr lang="en-US" dirty="0">
              <a:latin typeface="Arial" charset="0"/>
            </a:endParaRPr>
          </a:p>
        </p:txBody>
      </p:sp>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8619893" y="6234569"/>
            <a:ext cx="470810" cy="570642"/>
          </a:xfrm>
        </p:spPr>
        <p:txBody>
          <a:bodyPr/>
          <a:lstStyle/>
          <a:p>
            <a:fld id="{43F30E20-EE90-457A-9656-D68D36F5B32D}" type="slidenum">
              <a:rPr lang="en-US" sz="2400" b="1" smtClean="0">
                <a:solidFill>
                  <a:schemeClr val="bg1"/>
                </a:solidFill>
                <a:latin typeface="Arial Bold" charset="0"/>
              </a:rPr>
              <a:t>1</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Tree>
    <p:extLst>
      <p:ext uri="{BB962C8B-B14F-4D97-AF65-F5344CB8AC3E}">
        <p14:creationId xmlns:p14="http://schemas.microsoft.com/office/powerpoint/2010/main" val="2052391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10</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smtClean="0">
                <a:latin typeface="Arial Bold" charset="0"/>
              </a:rPr>
              <a:t>Pfizer/</a:t>
            </a:r>
            <a:r>
              <a:rPr lang="en-US" sz="3200" b="1" dirty="0" err="1" smtClean="0">
                <a:latin typeface="Arial Bold" charset="0"/>
              </a:rPr>
              <a:t>BioNTech</a:t>
            </a:r>
            <a:r>
              <a:rPr lang="en-US" sz="3200" b="1" dirty="0" smtClean="0">
                <a:latin typeface="Arial Bold" charset="0"/>
              </a:rPr>
              <a:t> clinical trial info:</a:t>
            </a:r>
          </a:p>
        </p:txBody>
      </p:sp>
      <p:sp>
        <p:nvSpPr>
          <p:cNvPr id="25" name="TextBox 24">
            <a:extLst>
              <a:ext uri="{FF2B5EF4-FFF2-40B4-BE49-F238E27FC236}">
                <a16:creationId xmlns:a16="http://schemas.microsoft.com/office/drawing/2014/main" xmlns="" id="{556D4B09-6F42-4395-8CB3-677413F86C1C}"/>
              </a:ext>
            </a:extLst>
          </p:cNvPr>
          <p:cNvSpPr txBox="1"/>
          <p:nvPr/>
        </p:nvSpPr>
        <p:spPr>
          <a:xfrm>
            <a:off x="490330" y="2606628"/>
            <a:ext cx="8163340" cy="1815882"/>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35</a:t>
            </a:r>
            <a:r>
              <a:rPr lang="en-US" sz="1600" dirty="0">
                <a:latin typeface="Arial" charset="0"/>
                <a:ea typeface="Arial" charset="0"/>
                <a:cs typeface="Arial" charset="0"/>
              </a:rPr>
              <a:t>% </a:t>
            </a:r>
            <a:r>
              <a:rPr lang="en-US" sz="1600" dirty="0" smtClean="0">
                <a:latin typeface="Arial" charset="0"/>
                <a:ea typeface="Arial" charset="0"/>
                <a:cs typeface="Arial" charset="0"/>
              </a:rPr>
              <a:t>of participants were clinically obese </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21</a:t>
            </a:r>
            <a:r>
              <a:rPr lang="en-US" sz="1600" dirty="0">
                <a:latin typeface="Arial" charset="0"/>
                <a:ea typeface="Arial" charset="0"/>
                <a:cs typeface="Arial" charset="0"/>
              </a:rPr>
              <a:t>% </a:t>
            </a:r>
            <a:r>
              <a:rPr lang="en-US" sz="1600" dirty="0" smtClean="0">
                <a:latin typeface="Arial" charset="0"/>
                <a:ea typeface="Arial" charset="0"/>
                <a:cs typeface="Arial" charset="0"/>
              </a:rPr>
              <a:t>of participants had </a:t>
            </a:r>
            <a:r>
              <a:rPr lang="en-US" sz="1600" dirty="0">
                <a:latin typeface="Arial" charset="0"/>
                <a:ea typeface="Arial" charset="0"/>
                <a:cs typeface="Arial" charset="0"/>
              </a:rPr>
              <a:t>at least one coexisting </a:t>
            </a:r>
            <a:r>
              <a:rPr lang="en-US" sz="1600" dirty="0" smtClean="0">
                <a:latin typeface="Arial" charset="0"/>
                <a:ea typeface="Arial" charset="0"/>
                <a:cs typeface="Arial" charset="0"/>
              </a:rPr>
              <a:t>condition</a:t>
            </a:r>
            <a:endParaRPr lang="en-US" sz="1600" dirty="0">
              <a:latin typeface="Arial" charset="0"/>
              <a:ea typeface="Arial" charset="0"/>
              <a:cs typeface="Arial" charset="0"/>
            </a:endParaRP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The median age was 52 years old</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The age range of participants spanned from 16 to 91</a:t>
            </a:r>
          </a:p>
        </p:txBody>
      </p:sp>
      <p:sp>
        <p:nvSpPr>
          <p:cNvPr id="2" name="TextBox 1"/>
          <p:cNvSpPr txBox="1"/>
          <p:nvPr/>
        </p:nvSpPr>
        <p:spPr>
          <a:xfrm>
            <a:off x="7086600" y="5569527"/>
            <a:ext cx="1967022" cy="400110"/>
          </a:xfrm>
          <a:prstGeom prst="rect">
            <a:avLst/>
          </a:prstGeom>
          <a:noFill/>
        </p:spPr>
        <p:txBody>
          <a:bodyPr wrap="square" rtlCol="0">
            <a:spAutoFit/>
          </a:bodyPr>
          <a:lstStyle/>
          <a:p>
            <a:pPr algn="r"/>
            <a:r>
              <a:rPr lang="en-US" sz="1000" dirty="0" smtClean="0"/>
              <a:t>Source: </a:t>
            </a:r>
            <a:r>
              <a:rPr lang="en-US" sz="1000" dirty="0" smtClean="0">
                <a:hlinkClick r:id="rId4"/>
              </a:rPr>
              <a:t>New England Journal of Medicine</a:t>
            </a:r>
            <a:endParaRPr lang="en-US" sz="1000" dirty="0"/>
          </a:p>
        </p:txBody>
      </p:sp>
      <p:sp>
        <p:nvSpPr>
          <p:cNvPr id="12" name="TextBox 11">
            <a:extLst>
              <a:ext uri="{FF2B5EF4-FFF2-40B4-BE49-F238E27FC236}">
                <a16:creationId xmlns:a16="http://schemas.microsoft.com/office/drawing/2014/main" xmlns="" id="{556D4B09-6F42-4395-8CB3-677413F86C1C}"/>
              </a:ext>
            </a:extLst>
          </p:cNvPr>
          <p:cNvSpPr txBox="1"/>
          <p:nvPr/>
        </p:nvSpPr>
        <p:spPr>
          <a:xfrm>
            <a:off x="490330" y="1744046"/>
            <a:ext cx="8963246" cy="584775"/>
          </a:xfrm>
          <a:prstGeom prst="rect">
            <a:avLst/>
          </a:prstGeom>
          <a:noFill/>
        </p:spPr>
        <p:txBody>
          <a:bodyPr wrap="square" rtlCol="0">
            <a:spAutoFit/>
          </a:bodyPr>
          <a:lstStyle/>
          <a:p>
            <a:r>
              <a:rPr lang="en-US" sz="3200" dirty="0" smtClean="0">
                <a:latin typeface="Arial" charset="0"/>
                <a:ea typeface="Arial" charset="0"/>
                <a:cs typeface="Arial" charset="0"/>
              </a:rPr>
              <a:t>(cont.)</a:t>
            </a:r>
          </a:p>
        </p:txBody>
      </p:sp>
      <p:sp>
        <p:nvSpPr>
          <p:cNvPr id="13" name="TextBox 12">
            <a:extLst>
              <a:ext uri="{FF2B5EF4-FFF2-40B4-BE49-F238E27FC236}">
                <a16:creationId xmlns:a16="http://schemas.microsoft.com/office/drawing/2014/main" xmlns="" id="{556D4B09-6F42-4395-8CB3-677413F86C1C}"/>
              </a:ext>
            </a:extLst>
          </p:cNvPr>
          <p:cNvSpPr txBox="1"/>
          <p:nvPr/>
        </p:nvSpPr>
        <p:spPr>
          <a:xfrm>
            <a:off x="490330" y="4657178"/>
            <a:ext cx="8466696" cy="769441"/>
          </a:xfrm>
          <a:prstGeom prst="rect">
            <a:avLst/>
          </a:prstGeom>
          <a:noFill/>
        </p:spPr>
        <p:txBody>
          <a:bodyPr wrap="square" rtlCol="0">
            <a:spAutoFit/>
          </a:bodyPr>
          <a:lstStyle/>
          <a:p>
            <a:r>
              <a:rPr lang="en-US" sz="2200" dirty="0" smtClean="0">
                <a:latin typeface="Arial" charset="0"/>
                <a:ea typeface="Arial" charset="0"/>
                <a:cs typeface="Arial" charset="0"/>
              </a:rPr>
              <a:t>The vaccine was found to be 95% effective at preventing COVID-19.</a:t>
            </a:r>
          </a:p>
        </p:txBody>
      </p:sp>
      <p:sp>
        <p:nvSpPr>
          <p:cNvPr id="14" name="TextBox 13">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818585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11</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err="1" smtClean="0">
                <a:latin typeface="Arial Bold" charset="0"/>
              </a:rPr>
              <a:t>Moderna</a:t>
            </a:r>
            <a:r>
              <a:rPr lang="en-US" sz="3200" b="1" dirty="0" smtClean="0">
                <a:latin typeface="Arial Bold" charset="0"/>
              </a:rPr>
              <a:t> clinical trial info:</a:t>
            </a:r>
          </a:p>
        </p:txBody>
      </p:sp>
      <p:sp>
        <p:nvSpPr>
          <p:cNvPr id="12" name="TextBox 11">
            <a:extLst>
              <a:ext uri="{FF2B5EF4-FFF2-40B4-BE49-F238E27FC236}">
                <a16:creationId xmlns:a16="http://schemas.microsoft.com/office/drawing/2014/main" xmlns="" id="{556D4B09-6F42-4395-8CB3-677413F86C1C}"/>
              </a:ext>
            </a:extLst>
          </p:cNvPr>
          <p:cNvSpPr txBox="1"/>
          <p:nvPr/>
        </p:nvSpPr>
        <p:spPr>
          <a:xfrm>
            <a:off x="490330" y="1933354"/>
            <a:ext cx="8163340" cy="3293209"/>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Phase 3 clinical trials had about 30,400 participants from the United States</a:t>
            </a:r>
          </a:p>
          <a:p>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Half of participants received the vaccine, the other half received a placebo (assigned randomly)</a:t>
            </a:r>
          </a:p>
          <a:p>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Demographics of participants:*</a:t>
            </a:r>
          </a:p>
          <a:p>
            <a:pPr marL="285750" indent="-285750">
              <a:buFont typeface="Arial" charset="0"/>
              <a:buChar char="•"/>
            </a:pPr>
            <a:endParaRPr lang="en-US" sz="1600" dirty="0" smtClean="0">
              <a:latin typeface="Arial" charset="0"/>
              <a:ea typeface="Arial" charset="0"/>
              <a:cs typeface="Arial" charset="0"/>
            </a:endParaRPr>
          </a:p>
          <a:p>
            <a:pPr marL="742950" lvl="1" indent="-285750">
              <a:buFont typeface="Arial" charset="0"/>
              <a:buChar char="•"/>
            </a:pPr>
            <a:r>
              <a:rPr lang="en-US" sz="1600" dirty="0" smtClean="0">
                <a:latin typeface="Arial" charset="0"/>
                <a:ea typeface="Arial" charset="0"/>
                <a:cs typeface="Arial" charset="0"/>
              </a:rPr>
              <a:t>48% female, 52% male</a:t>
            </a:r>
          </a:p>
          <a:p>
            <a:pPr marL="742950" lvl="1" indent="-285750">
              <a:buFont typeface="Arial" charset="0"/>
              <a:buChar char="•"/>
            </a:pPr>
            <a:r>
              <a:rPr lang="en-US" sz="1600" dirty="0" smtClean="0">
                <a:latin typeface="Arial" charset="0"/>
                <a:ea typeface="Arial" charset="0"/>
                <a:cs typeface="Arial" charset="0"/>
              </a:rPr>
              <a:t>79% white</a:t>
            </a:r>
          </a:p>
          <a:p>
            <a:pPr marL="742950" lvl="1" indent="-285750">
              <a:buFont typeface="Arial" charset="0"/>
              <a:buChar char="•"/>
            </a:pPr>
            <a:r>
              <a:rPr lang="en-US" sz="1600" dirty="0" smtClean="0">
                <a:latin typeface="Arial" charset="0"/>
                <a:ea typeface="Arial" charset="0"/>
                <a:cs typeface="Arial" charset="0"/>
              </a:rPr>
              <a:t>10% Black or African American</a:t>
            </a:r>
          </a:p>
          <a:p>
            <a:pPr marL="742950" lvl="1" indent="-285750">
              <a:buFont typeface="Arial" charset="0"/>
              <a:buChar char="•"/>
            </a:pPr>
            <a:r>
              <a:rPr lang="en-US" sz="1600" dirty="0" smtClean="0">
                <a:latin typeface="Arial" charset="0"/>
                <a:ea typeface="Arial" charset="0"/>
                <a:cs typeface="Arial" charset="0"/>
              </a:rPr>
              <a:t>21% Hispanic or </a:t>
            </a:r>
            <a:r>
              <a:rPr lang="en-US" sz="1600" dirty="0" err="1" smtClean="0">
                <a:latin typeface="Arial" charset="0"/>
                <a:ea typeface="Arial" charset="0"/>
                <a:cs typeface="Arial" charset="0"/>
              </a:rPr>
              <a:t>Latinx</a:t>
            </a:r>
            <a:endParaRPr lang="en-US" sz="1600" dirty="0" smtClean="0">
              <a:latin typeface="Arial" charset="0"/>
              <a:ea typeface="Arial" charset="0"/>
              <a:cs typeface="Arial" charset="0"/>
            </a:endParaRPr>
          </a:p>
          <a:p>
            <a:pPr marL="742950" lvl="1" indent="-285750">
              <a:buFont typeface="Arial" charset="0"/>
              <a:buChar char="•"/>
            </a:pPr>
            <a:r>
              <a:rPr lang="en-US" sz="1600" dirty="0" smtClean="0">
                <a:latin typeface="Arial" charset="0"/>
                <a:ea typeface="Arial" charset="0"/>
                <a:cs typeface="Arial" charset="0"/>
              </a:rPr>
              <a:t>5% Asian</a:t>
            </a:r>
          </a:p>
          <a:p>
            <a:pPr marL="742950" lvl="1" indent="-285750">
              <a:buFont typeface="Arial" charset="0"/>
              <a:buChar char="•"/>
            </a:pPr>
            <a:r>
              <a:rPr lang="en-US" sz="1600" dirty="0" smtClean="0">
                <a:latin typeface="Arial" charset="0"/>
                <a:ea typeface="Arial" charset="0"/>
                <a:cs typeface="Arial" charset="0"/>
              </a:rPr>
              <a:t>0.8% American Indian/Alaska Native</a:t>
            </a:r>
          </a:p>
        </p:txBody>
      </p:sp>
      <p:sp>
        <p:nvSpPr>
          <p:cNvPr id="13" name="TextBox 12">
            <a:extLst>
              <a:ext uri="{FF2B5EF4-FFF2-40B4-BE49-F238E27FC236}">
                <a16:creationId xmlns:a16="http://schemas.microsoft.com/office/drawing/2014/main" xmlns="" id="{556D4B09-6F42-4395-8CB3-677413F86C1C}"/>
              </a:ext>
            </a:extLst>
          </p:cNvPr>
          <p:cNvSpPr txBox="1"/>
          <p:nvPr/>
        </p:nvSpPr>
        <p:spPr>
          <a:xfrm>
            <a:off x="195672" y="5661514"/>
            <a:ext cx="8163340" cy="246221"/>
          </a:xfrm>
          <a:prstGeom prst="rect">
            <a:avLst/>
          </a:prstGeom>
          <a:noFill/>
        </p:spPr>
        <p:txBody>
          <a:bodyPr wrap="square" rtlCol="0">
            <a:spAutoFit/>
          </a:bodyPr>
          <a:lstStyle/>
          <a:p>
            <a:r>
              <a:rPr lang="en-US" sz="1000" dirty="0" smtClean="0">
                <a:latin typeface="Arial" charset="0"/>
                <a:ea typeface="Arial" charset="0"/>
                <a:cs typeface="Arial" charset="0"/>
              </a:rPr>
              <a:t>*Safety Set</a:t>
            </a:r>
          </a:p>
        </p:txBody>
      </p:sp>
      <p:sp>
        <p:nvSpPr>
          <p:cNvPr id="14" name="TextBox 13"/>
          <p:cNvSpPr txBox="1"/>
          <p:nvPr/>
        </p:nvSpPr>
        <p:spPr>
          <a:xfrm>
            <a:off x="7086600" y="5661514"/>
            <a:ext cx="1967022" cy="246221"/>
          </a:xfrm>
          <a:prstGeom prst="rect">
            <a:avLst/>
          </a:prstGeom>
          <a:noFill/>
        </p:spPr>
        <p:txBody>
          <a:bodyPr wrap="square" rtlCol="0">
            <a:spAutoFit/>
          </a:bodyPr>
          <a:lstStyle/>
          <a:p>
            <a:pPr algn="r"/>
            <a:r>
              <a:rPr lang="en-US" sz="1000" dirty="0" smtClean="0"/>
              <a:t>Source: </a:t>
            </a:r>
            <a:r>
              <a:rPr lang="en-US" sz="1000" dirty="0" smtClean="0">
                <a:hlinkClick r:id="rId4"/>
              </a:rPr>
              <a:t>FDA Briefing Document</a:t>
            </a:r>
            <a:endParaRPr lang="en-US" sz="1000" dirty="0"/>
          </a:p>
        </p:txBody>
      </p:sp>
      <p:sp>
        <p:nvSpPr>
          <p:cNvPr id="15" name="TextBox 14">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465102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12</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err="1" smtClean="0">
                <a:latin typeface="Arial Bold" charset="0"/>
              </a:rPr>
              <a:t>Moderna</a:t>
            </a:r>
            <a:r>
              <a:rPr lang="en-US" sz="3200" b="1" dirty="0" smtClean="0">
                <a:latin typeface="Arial Bold" charset="0"/>
              </a:rPr>
              <a:t> clinical trial info:</a:t>
            </a:r>
          </a:p>
        </p:txBody>
      </p:sp>
      <p:sp>
        <p:nvSpPr>
          <p:cNvPr id="14" name="TextBox 13">
            <a:extLst>
              <a:ext uri="{FF2B5EF4-FFF2-40B4-BE49-F238E27FC236}">
                <a16:creationId xmlns:a16="http://schemas.microsoft.com/office/drawing/2014/main" xmlns="" id="{556D4B09-6F42-4395-8CB3-677413F86C1C}"/>
              </a:ext>
            </a:extLst>
          </p:cNvPr>
          <p:cNvSpPr txBox="1"/>
          <p:nvPr/>
        </p:nvSpPr>
        <p:spPr>
          <a:xfrm>
            <a:off x="490330" y="1744046"/>
            <a:ext cx="8963246" cy="584775"/>
          </a:xfrm>
          <a:prstGeom prst="rect">
            <a:avLst/>
          </a:prstGeom>
          <a:noFill/>
        </p:spPr>
        <p:txBody>
          <a:bodyPr wrap="square" rtlCol="0">
            <a:spAutoFit/>
          </a:bodyPr>
          <a:lstStyle/>
          <a:p>
            <a:r>
              <a:rPr lang="en-US" sz="3200" dirty="0" smtClean="0">
                <a:latin typeface="Arial" charset="0"/>
                <a:ea typeface="Arial" charset="0"/>
                <a:cs typeface="Arial" charset="0"/>
              </a:rPr>
              <a:t>(cont.)</a:t>
            </a:r>
          </a:p>
        </p:txBody>
      </p:sp>
      <p:sp>
        <p:nvSpPr>
          <p:cNvPr id="15" name="TextBox 14">
            <a:extLst>
              <a:ext uri="{FF2B5EF4-FFF2-40B4-BE49-F238E27FC236}">
                <a16:creationId xmlns:a16="http://schemas.microsoft.com/office/drawing/2014/main" xmlns="" id="{556D4B09-6F42-4395-8CB3-677413F86C1C}"/>
              </a:ext>
            </a:extLst>
          </p:cNvPr>
          <p:cNvSpPr txBox="1"/>
          <p:nvPr/>
        </p:nvSpPr>
        <p:spPr>
          <a:xfrm>
            <a:off x="490330" y="2606628"/>
            <a:ext cx="8163340" cy="1815882"/>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22% of participants had </a:t>
            </a:r>
            <a:r>
              <a:rPr lang="en-US" sz="1600" dirty="0">
                <a:latin typeface="Arial" charset="0"/>
                <a:ea typeface="Arial" charset="0"/>
                <a:cs typeface="Arial" charset="0"/>
              </a:rPr>
              <a:t>at least one </a:t>
            </a:r>
            <a:r>
              <a:rPr lang="en-US" sz="1600" dirty="0" smtClean="0">
                <a:latin typeface="Arial" charset="0"/>
                <a:ea typeface="Arial" charset="0"/>
                <a:cs typeface="Arial" charset="0"/>
              </a:rPr>
              <a:t>high-risk condition</a:t>
            </a:r>
            <a:endParaRPr lang="en-US" sz="1600" dirty="0">
              <a:latin typeface="Arial" charset="0"/>
              <a:ea typeface="Arial" charset="0"/>
              <a:cs typeface="Arial" charset="0"/>
            </a:endParaRP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25% of participants were health care workers </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Median age of 52</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a:latin typeface="Arial" charset="0"/>
                <a:ea typeface="Arial" charset="0"/>
                <a:cs typeface="Arial" charset="0"/>
              </a:rPr>
              <a:t>The age range of participants spanned from </a:t>
            </a:r>
            <a:r>
              <a:rPr lang="en-US" sz="1600" dirty="0" smtClean="0">
                <a:latin typeface="Arial" charset="0"/>
                <a:ea typeface="Arial" charset="0"/>
                <a:cs typeface="Arial" charset="0"/>
              </a:rPr>
              <a:t>18 </a:t>
            </a:r>
            <a:r>
              <a:rPr lang="en-US" sz="1600" dirty="0">
                <a:latin typeface="Arial" charset="0"/>
                <a:ea typeface="Arial" charset="0"/>
                <a:cs typeface="Arial" charset="0"/>
              </a:rPr>
              <a:t>to </a:t>
            </a:r>
            <a:r>
              <a:rPr lang="en-US" sz="1600" dirty="0" smtClean="0">
                <a:latin typeface="Arial" charset="0"/>
                <a:ea typeface="Arial" charset="0"/>
                <a:cs typeface="Arial" charset="0"/>
              </a:rPr>
              <a:t>95</a:t>
            </a:r>
            <a:endParaRPr lang="en-US" sz="1600" dirty="0">
              <a:latin typeface="Arial" charset="0"/>
              <a:ea typeface="Arial" charset="0"/>
              <a:cs typeface="Arial" charset="0"/>
            </a:endParaRPr>
          </a:p>
        </p:txBody>
      </p:sp>
      <p:sp>
        <p:nvSpPr>
          <p:cNvPr id="16" name="TextBox 15">
            <a:extLst>
              <a:ext uri="{FF2B5EF4-FFF2-40B4-BE49-F238E27FC236}">
                <a16:creationId xmlns:a16="http://schemas.microsoft.com/office/drawing/2014/main" xmlns="" id="{556D4B09-6F42-4395-8CB3-677413F86C1C}"/>
              </a:ext>
            </a:extLst>
          </p:cNvPr>
          <p:cNvSpPr txBox="1"/>
          <p:nvPr/>
        </p:nvSpPr>
        <p:spPr>
          <a:xfrm>
            <a:off x="490330" y="4657178"/>
            <a:ext cx="8361840" cy="769441"/>
          </a:xfrm>
          <a:prstGeom prst="rect">
            <a:avLst/>
          </a:prstGeom>
          <a:noFill/>
        </p:spPr>
        <p:txBody>
          <a:bodyPr wrap="square" rtlCol="0">
            <a:spAutoFit/>
          </a:bodyPr>
          <a:lstStyle/>
          <a:p>
            <a:r>
              <a:rPr lang="en-US" sz="2200" dirty="0" smtClean="0">
                <a:latin typeface="Arial" charset="0"/>
                <a:ea typeface="Arial" charset="0"/>
                <a:cs typeface="Arial" charset="0"/>
              </a:rPr>
              <a:t>The vaccine was found to be 94.5% effective at preventing COVID-19.</a:t>
            </a:r>
          </a:p>
        </p:txBody>
      </p:sp>
      <p:sp>
        <p:nvSpPr>
          <p:cNvPr id="17" name="TextBox 16">
            <a:extLst>
              <a:ext uri="{FF2B5EF4-FFF2-40B4-BE49-F238E27FC236}">
                <a16:creationId xmlns:a16="http://schemas.microsoft.com/office/drawing/2014/main" xmlns="" id="{556D4B09-6F42-4395-8CB3-677413F86C1C}"/>
              </a:ext>
            </a:extLst>
          </p:cNvPr>
          <p:cNvSpPr txBox="1"/>
          <p:nvPr/>
        </p:nvSpPr>
        <p:spPr>
          <a:xfrm>
            <a:off x="195672" y="5661514"/>
            <a:ext cx="8163340" cy="246221"/>
          </a:xfrm>
          <a:prstGeom prst="rect">
            <a:avLst/>
          </a:prstGeom>
          <a:noFill/>
        </p:spPr>
        <p:txBody>
          <a:bodyPr wrap="square" rtlCol="0">
            <a:spAutoFit/>
          </a:bodyPr>
          <a:lstStyle/>
          <a:p>
            <a:r>
              <a:rPr lang="en-US" sz="1000" dirty="0" smtClean="0">
                <a:latin typeface="Arial" charset="0"/>
                <a:ea typeface="Arial" charset="0"/>
                <a:cs typeface="Arial" charset="0"/>
              </a:rPr>
              <a:t>*Safety Set</a:t>
            </a:r>
          </a:p>
        </p:txBody>
      </p:sp>
      <p:sp>
        <p:nvSpPr>
          <p:cNvPr id="18" name="TextBox 17"/>
          <p:cNvSpPr txBox="1"/>
          <p:nvPr/>
        </p:nvSpPr>
        <p:spPr>
          <a:xfrm>
            <a:off x="7086600" y="5661514"/>
            <a:ext cx="1967022" cy="246221"/>
          </a:xfrm>
          <a:prstGeom prst="rect">
            <a:avLst/>
          </a:prstGeom>
          <a:noFill/>
        </p:spPr>
        <p:txBody>
          <a:bodyPr wrap="square" rtlCol="0">
            <a:spAutoFit/>
          </a:bodyPr>
          <a:lstStyle/>
          <a:p>
            <a:pPr algn="r"/>
            <a:r>
              <a:rPr lang="en-US" sz="1000" dirty="0" smtClean="0"/>
              <a:t>Source: </a:t>
            </a:r>
            <a:r>
              <a:rPr lang="en-US" sz="1000" dirty="0" smtClean="0">
                <a:hlinkClick r:id="rId4"/>
              </a:rPr>
              <a:t>FDA Briefing Document</a:t>
            </a:r>
            <a:endParaRPr lang="en-US" sz="1000" dirty="0"/>
          </a:p>
        </p:txBody>
      </p:sp>
      <p:sp>
        <p:nvSpPr>
          <p:cNvPr id="19" name="TextBox 18">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2019640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13</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smtClean="0">
                <a:latin typeface="Arial Bold" charset="0"/>
              </a:rPr>
              <a:t>Distribution will be equitable.</a:t>
            </a:r>
          </a:p>
        </p:txBody>
      </p:sp>
      <p:sp>
        <p:nvSpPr>
          <p:cNvPr id="25" name="TextBox 24">
            <a:extLst>
              <a:ext uri="{FF2B5EF4-FFF2-40B4-BE49-F238E27FC236}">
                <a16:creationId xmlns:a16="http://schemas.microsoft.com/office/drawing/2014/main" xmlns="" id="{556D4B09-6F42-4395-8CB3-677413F86C1C}"/>
              </a:ext>
            </a:extLst>
          </p:cNvPr>
          <p:cNvSpPr txBox="1"/>
          <p:nvPr/>
        </p:nvSpPr>
        <p:spPr>
          <a:xfrm>
            <a:off x="490330" y="2018019"/>
            <a:ext cx="8163340" cy="3539430"/>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One of the key principles of New York’s vaccination program is equity and fairness</a:t>
            </a:r>
          </a:p>
          <a:p>
            <a:endParaRPr lang="en-US" sz="1600" dirty="0">
              <a:latin typeface="Arial" charset="0"/>
              <a:ea typeface="Arial" charset="0"/>
              <a:cs typeface="Arial" charset="0"/>
            </a:endParaRPr>
          </a:p>
          <a:p>
            <a:pPr marL="285750" indent="-285750">
              <a:buFont typeface="Arial" charset="0"/>
              <a:buChar char="•"/>
            </a:pPr>
            <a:r>
              <a:rPr lang="en-US" sz="1600" dirty="0">
                <a:latin typeface="Arial" charset="0"/>
                <a:ea typeface="Arial" charset="0"/>
                <a:cs typeface="Arial" charset="0"/>
              </a:rPr>
              <a:t>T</a:t>
            </a:r>
            <a:r>
              <a:rPr lang="en-US" sz="1600" dirty="0" smtClean="0">
                <a:latin typeface="Arial" charset="0"/>
                <a:ea typeface="Arial" charset="0"/>
                <a:cs typeface="Arial" charset="0"/>
              </a:rPr>
              <a:t>he federal government has agreed that it will not force New York State to provide any information that could be used to identify immigration status as part of the vaccination program.</a:t>
            </a:r>
          </a:p>
          <a:p>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New York State will work closely with partners across the state who can assist in addressing health equity issues</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New York State recognizes that there is a long history of inequity and racism in health care (e.g. the Tuskegee experiment) that has led many to be understandably skeptical of government public health efforts</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New York will work to address the concerns of all communities</a:t>
            </a: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966355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14</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646331"/>
          </a:xfrm>
          <a:prstGeom prst="rect">
            <a:avLst/>
          </a:prstGeom>
          <a:noFill/>
        </p:spPr>
        <p:txBody>
          <a:bodyPr wrap="square" rtlCol="0">
            <a:spAutoFit/>
          </a:bodyPr>
          <a:lstStyle/>
          <a:p>
            <a:pPr algn="ctr"/>
            <a:r>
              <a:rPr lang="en-US" sz="3600" b="1" dirty="0" smtClean="0">
                <a:latin typeface="Arial Bold" charset="0"/>
              </a:rPr>
              <a:t>Main Reasons for Vaccine Hesitancy</a:t>
            </a:r>
          </a:p>
        </p:txBody>
      </p:sp>
      <p:sp>
        <p:nvSpPr>
          <p:cNvPr id="25" name="TextBox 24">
            <a:extLst>
              <a:ext uri="{FF2B5EF4-FFF2-40B4-BE49-F238E27FC236}">
                <a16:creationId xmlns:a16="http://schemas.microsoft.com/office/drawing/2014/main" xmlns="" id="{D5157BF8-EF12-4B32-94B0-C10233CCD938}"/>
              </a:ext>
            </a:extLst>
          </p:cNvPr>
          <p:cNvSpPr txBox="1"/>
          <p:nvPr/>
        </p:nvSpPr>
        <p:spPr>
          <a:xfrm>
            <a:off x="793377" y="2785113"/>
            <a:ext cx="8350623" cy="2246769"/>
          </a:xfrm>
          <a:prstGeom prst="rect">
            <a:avLst/>
          </a:prstGeom>
          <a:noFill/>
        </p:spPr>
        <p:txBody>
          <a:bodyPr wrap="square" rtlCol="0">
            <a:spAutoFit/>
          </a:bodyPr>
          <a:lstStyle/>
          <a:p>
            <a:pPr marL="514350" indent="-514350">
              <a:buFont typeface="+mj-lt"/>
              <a:buAutoNum type="arabicPeriod"/>
            </a:pPr>
            <a:r>
              <a:rPr lang="en-US" sz="2800" dirty="0" smtClean="0">
                <a:latin typeface="Arial" charset="0"/>
              </a:rPr>
              <a:t>“The vaccine could give me COVID.”</a:t>
            </a:r>
          </a:p>
          <a:p>
            <a:pPr marL="514350" indent="-514350">
              <a:buFont typeface="+mj-lt"/>
              <a:buAutoNum type="arabicPeriod"/>
            </a:pPr>
            <a:endParaRPr lang="en-US" sz="2800" dirty="0">
              <a:latin typeface="Arial" charset="0"/>
            </a:endParaRPr>
          </a:p>
          <a:p>
            <a:pPr marL="514350" indent="-514350">
              <a:buFont typeface="+mj-lt"/>
              <a:buAutoNum type="arabicPeriod"/>
            </a:pPr>
            <a:r>
              <a:rPr lang="en-US" sz="2800" dirty="0" smtClean="0">
                <a:latin typeface="Arial" charset="0"/>
              </a:rPr>
              <a:t>“The vaccine was developed too fast.”</a:t>
            </a:r>
          </a:p>
          <a:p>
            <a:pPr marL="514350" indent="-514350">
              <a:buFont typeface="+mj-lt"/>
              <a:buAutoNum type="arabicPeriod"/>
            </a:pPr>
            <a:endParaRPr lang="en-US" sz="2800" dirty="0">
              <a:latin typeface="Arial" charset="0"/>
            </a:endParaRPr>
          </a:p>
          <a:p>
            <a:pPr marL="514350" indent="-514350">
              <a:buFont typeface="+mj-lt"/>
              <a:buAutoNum type="arabicPeriod"/>
            </a:pPr>
            <a:r>
              <a:rPr lang="en-US" sz="2800" dirty="0" smtClean="0">
                <a:latin typeface="Arial" charset="0"/>
              </a:rPr>
              <a:t>“I’m worried about side effects.”</a:t>
            </a:r>
            <a:endParaRPr lang="en-US" sz="2800" dirty="0">
              <a:latin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032747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15</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646331"/>
          </a:xfrm>
          <a:prstGeom prst="rect">
            <a:avLst/>
          </a:prstGeom>
          <a:noFill/>
        </p:spPr>
        <p:txBody>
          <a:bodyPr wrap="square" rtlCol="0">
            <a:spAutoFit/>
          </a:bodyPr>
          <a:lstStyle/>
          <a:p>
            <a:pPr algn="ctr"/>
            <a:r>
              <a:rPr lang="en-US" sz="3600" b="1" dirty="0" smtClean="0">
                <a:latin typeface="Arial Bold" charset="0"/>
              </a:rPr>
              <a:t>Main Reasons for Vaccine Hesitancy</a:t>
            </a:r>
          </a:p>
        </p:txBody>
      </p:sp>
      <p:sp>
        <p:nvSpPr>
          <p:cNvPr id="25" name="TextBox 24">
            <a:extLst>
              <a:ext uri="{FF2B5EF4-FFF2-40B4-BE49-F238E27FC236}">
                <a16:creationId xmlns:a16="http://schemas.microsoft.com/office/drawing/2014/main" xmlns="" id="{D5157BF8-EF12-4B32-94B0-C10233CCD938}"/>
              </a:ext>
            </a:extLst>
          </p:cNvPr>
          <p:cNvSpPr txBox="1"/>
          <p:nvPr/>
        </p:nvSpPr>
        <p:spPr>
          <a:xfrm>
            <a:off x="793377" y="2785113"/>
            <a:ext cx="8350623" cy="2246769"/>
          </a:xfrm>
          <a:prstGeom prst="rect">
            <a:avLst/>
          </a:prstGeom>
          <a:noFill/>
        </p:spPr>
        <p:txBody>
          <a:bodyPr wrap="square" rtlCol="0">
            <a:spAutoFit/>
          </a:bodyPr>
          <a:lstStyle/>
          <a:p>
            <a:pPr marL="514350" indent="-514350">
              <a:buFont typeface="+mj-lt"/>
              <a:buAutoNum type="arabicPeriod"/>
            </a:pPr>
            <a:r>
              <a:rPr lang="en-US" sz="2800" dirty="0" smtClean="0">
                <a:latin typeface="Arial" charset="0"/>
              </a:rPr>
              <a:t>“The vaccine could give me COVID.”</a:t>
            </a:r>
          </a:p>
          <a:p>
            <a:pPr marL="514350" indent="-514350">
              <a:buFont typeface="+mj-lt"/>
              <a:buAutoNum type="arabicPeriod"/>
            </a:pPr>
            <a:endParaRPr lang="en-US" sz="2800" dirty="0">
              <a:latin typeface="Arial" charset="0"/>
            </a:endParaRPr>
          </a:p>
          <a:p>
            <a:pPr marL="514350" indent="-514350">
              <a:buFont typeface="+mj-lt"/>
              <a:buAutoNum type="arabicPeriod"/>
            </a:pPr>
            <a:r>
              <a:rPr lang="en-US" sz="2800" dirty="0" smtClean="0">
                <a:solidFill>
                  <a:schemeClr val="bg2">
                    <a:lumMod val="90000"/>
                  </a:schemeClr>
                </a:solidFill>
                <a:latin typeface="Arial" charset="0"/>
              </a:rPr>
              <a:t>“The vaccine was developed too fast.”</a:t>
            </a:r>
          </a:p>
          <a:p>
            <a:pPr marL="514350" indent="-514350">
              <a:buFont typeface="+mj-lt"/>
              <a:buAutoNum type="arabicPeriod"/>
            </a:pPr>
            <a:endParaRPr lang="en-US" sz="2800" dirty="0">
              <a:solidFill>
                <a:schemeClr val="bg1">
                  <a:lumMod val="75000"/>
                </a:schemeClr>
              </a:solidFill>
              <a:latin typeface="Arial" charset="0"/>
            </a:endParaRPr>
          </a:p>
          <a:p>
            <a:pPr marL="514350" indent="-514350">
              <a:buFont typeface="+mj-lt"/>
              <a:buAutoNum type="arabicPeriod"/>
            </a:pPr>
            <a:r>
              <a:rPr lang="en-US" sz="2800" dirty="0" smtClean="0">
                <a:solidFill>
                  <a:schemeClr val="bg1">
                    <a:lumMod val="75000"/>
                  </a:schemeClr>
                </a:solidFill>
                <a:latin typeface="Arial" charset="0"/>
              </a:rPr>
              <a:t>“I’m worried about side effects.”</a:t>
            </a:r>
            <a:endParaRPr lang="en-US" sz="2800" dirty="0">
              <a:solidFill>
                <a:schemeClr val="bg1">
                  <a:lumMod val="75000"/>
                </a:schemeClr>
              </a:solidFill>
              <a:latin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44460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2" y="-4146426"/>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16</a:t>
            </a:fld>
            <a:endParaRPr lang="en-US" sz="2400" b="1" dirty="0">
              <a:solidFill>
                <a:schemeClr val="bg1"/>
              </a:solidFill>
              <a:latin typeface="Arial Bold"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553998"/>
          </a:xfrm>
          <a:prstGeom prst="rect">
            <a:avLst/>
          </a:prstGeom>
          <a:noFill/>
        </p:spPr>
        <p:txBody>
          <a:bodyPr wrap="square" rtlCol="0">
            <a:spAutoFit/>
          </a:bodyPr>
          <a:lstStyle/>
          <a:p>
            <a:pPr algn="ctr"/>
            <a:r>
              <a:rPr lang="en-US" sz="3000" dirty="0" smtClean="0">
                <a:latin typeface="Arial" charset="0"/>
                <a:ea typeface="Arial" charset="0"/>
                <a:cs typeface="Arial" charset="0"/>
              </a:rPr>
              <a:t>The vaccine cannot give you COVID.</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074" y="1803559"/>
            <a:ext cx="6423850" cy="3613415"/>
          </a:xfrm>
          <a:prstGeom prst="rect">
            <a:avLst/>
          </a:prstGeom>
        </p:spPr>
      </p:pic>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
        <p:nvSpPr>
          <p:cNvPr id="9" name="TextBox 8">
            <a:extLst>
              <a:ext uri="{FF2B5EF4-FFF2-40B4-BE49-F238E27FC236}">
                <a16:creationId xmlns:a16="http://schemas.microsoft.com/office/drawing/2014/main" xmlns="" id="{556D4B09-6F42-4395-8CB3-677413F86C1C}"/>
              </a:ext>
            </a:extLst>
          </p:cNvPr>
          <p:cNvSpPr txBox="1"/>
          <p:nvPr/>
        </p:nvSpPr>
        <p:spPr>
          <a:xfrm>
            <a:off x="90376" y="5601965"/>
            <a:ext cx="8963246" cy="276999"/>
          </a:xfrm>
          <a:prstGeom prst="rect">
            <a:avLst/>
          </a:prstGeom>
          <a:noFill/>
        </p:spPr>
        <p:txBody>
          <a:bodyPr wrap="square" rtlCol="0">
            <a:spAutoFit/>
          </a:bodyPr>
          <a:lstStyle/>
          <a:p>
            <a:pPr algn="ctr"/>
            <a:r>
              <a:rPr lang="en-US" sz="1200" dirty="0" smtClean="0">
                <a:latin typeface="Arial" charset="0"/>
                <a:ea typeface="Arial" charset="0"/>
                <a:cs typeface="Arial" charset="0"/>
              </a:rPr>
              <a:t>Click </a:t>
            </a:r>
            <a:r>
              <a:rPr lang="en-US" sz="1200" dirty="0" smtClean="0">
                <a:latin typeface="Arial" charset="0"/>
                <a:ea typeface="Arial" charset="0"/>
                <a:cs typeface="Arial" charset="0"/>
                <a:hlinkClick r:id="rId7"/>
              </a:rPr>
              <a:t>here</a:t>
            </a:r>
            <a:r>
              <a:rPr lang="en-US" sz="1200" dirty="0" smtClean="0">
                <a:latin typeface="Arial" charset="0"/>
                <a:ea typeface="Arial" charset="0"/>
                <a:cs typeface="Arial" charset="0"/>
              </a:rPr>
              <a:t> for YouTube video.</a:t>
            </a:r>
          </a:p>
        </p:txBody>
      </p:sp>
      <p:pic>
        <p:nvPicPr>
          <p:cNvPr id="2" name="2020_1209_Vaccines_RC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60074" y="1771313"/>
            <a:ext cx="6538500" cy="3677906"/>
          </a:xfrm>
          <a:prstGeom prst="rect">
            <a:avLst/>
          </a:prstGeom>
        </p:spPr>
      </p:pic>
    </p:spTree>
    <p:extLst>
      <p:ext uri="{BB962C8B-B14F-4D97-AF65-F5344CB8AC3E}">
        <p14:creationId xmlns:p14="http://schemas.microsoft.com/office/powerpoint/2010/main" val="937597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17</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553998"/>
          </a:xfrm>
          <a:prstGeom prst="rect">
            <a:avLst/>
          </a:prstGeom>
          <a:noFill/>
        </p:spPr>
        <p:txBody>
          <a:bodyPr wrap="square" rtlCol="0">
            <a:spAutoFit/>
          </a:bodyPr>
          <a:lstStyle/>
          <a:p>
            <a:pPr algn="ctr"/>
            <a:r>
              <a:rPr lang="en-US" sz="3000" dirty="0" smtClean="0">
                <a:latin typeface="Arial" charset="0"/>
                <a:ea typeface="Arial" charset="0"/>
                <a:cs typeface="Arial" charset="0"/>
              </a:rPr>
              <a:t>The vaccine cannot give you COVID.</a:t>
            </a:r>
          </a:p>
        </p:txBody>
      </p:sp>
      <p:sp>
        <p:nvSpPr>
          <p:cNvPr id="2" name="TextBox 1"/>
          <p:cNvSpPr txBox="1"/>
          <p:nvPr/>
        </p:nvSpPr>
        <p:spPr>
          <a:xfrm>
            <a:off x="415636" y="1964290"/>
            <a:ext cx="8336478" cy="3170099"/>
          </a:xfrm>
          <a:prstGeom prst="rect">
            <a:avLst/>
          </a:prstGeom>
          <a:noFill/>
        </p:spPr>
        <p:txBody>
          <a:bodyPr wrap="square" rtlCol="0">
            <a:spAutoFit/>
          </a:bodyPr>
          <a:lstStyle/>
          <a:p>
            <a:r>
              <a:rPr lang="en-US" sz="2000" dirty="0">
                <a:latin typeface="Arial" charset="0"/>
                <a:ea typeface="Arial" charset="0"/>
                <a:cs typeface="Arial" charset="0"/>
              </a:rPr>
              <a:t>Facts about COVID-19 mRNA v</a:t>
            </a:r>
            <a:r>
              <a:rPr lang="en-US" sz="2000" dirty="0" smtClean="0">
                <a:latin typeface="Arial" charset="0"/>
                <a:ea typeface="Arial" charset="0"/>
                <a:cs typeface="Arial" charset="0"/>
              </a:rPr>
              <a:t>accines:</a:t>
            </a:r>
          </a:p>
          <a:p>
            <a:endParaRPr lang="en-US" dirty="0">
              <a:latin typeface="Arial" charset="0"/>
              <a:ea typeface="Arial" charset="0"/>
              <a:cs typeface="Arial" charset="0"/>
            </a:endParaRPr>
          </a:p>
          <a:p>
            <a:r>
              <a:rPr lang="en-US" dirty="0">
                <a:latin typeface="Arial" charset="0"/>
                <a:ea typeface="Arial" charset="0"/>
                <a:cs typeface="Arial" charset="0"/>
              </a:rPr>
              <a:t>They cannot give someone COVID-19</a:t>
            </a:r>
            <a:r>
              <a:rPr lang="en-US" dirty="0" smtClean="0">
                <a:latin typeface="Arial" charset="0"/>
                <a:ea typeface="Arial" charset="0"/>
                <a:cs typeface="Arial" charset="0"/>
              </a:rPr>
              <a:t>.</a:t>
            </a:r>
          </a:p>
          <a:p>
            <a:endParaRPr lang="en-US" dirty="0">
              <a:latin typeface="Arial" charset="0"/>
              <a:ea typeface="Arial" charset="0"/>
              <a:cs typeface="Arial" charset="0"/>
            </a:endParaRPr>
          </a:p>
          <a:p>
            <a:r>
              <a:rPr lang="en-US" dirty="0" smtClean="0">
                <a:latin typeface="Arial" charset="0"/>
                <a:ea typeface="Arial" charset="0"/>
                <a:cs typeface="Arial" charset="0"/>
              </a:rPr>
              <a:t>This is because mRNA </a:t>
            </a:r>
            <a:r>
              <a:rPr lang="en-US" dirty="0">
                <a:latin typeface="Arial" charset="0"/>
                <a:ea typeface="Arial" charset="0"/>
                <a:cs typeface="Arial" charset="0"/>
              </a:rPr>
              <a:t>vaccines do not use the live virus that causes COVID-19</a:t>
            </a:r>
            <a:r>
              <a:rPr lang="en-US" dirty="0" smtClean="0">
                <a:latin typeface="Arial" charset="0"/>
                <a:ea typeface="Arial" charset="0"/>
                <a:cs typeface="Arial" charset="0"/>
              </a:rPr>
              <a:t>.</a:t>
            </a:r>
          </a:p>
          <a:p>
            <a:endParaRPr lang="en-US" dirty="0">
              <a:latin typeface="Arial" charset="0"/>
              <a:ea typeface="Arial" charset="0"/>
              <a:cs typeface="Arial" charset="0"/>
            </a:endParaRPr>
          </a:p>
          <a:p>
            <a:r>
              <a:rPr lang="en-US" dirty="0">
                <a:latin typeface="Arial" charset="0"/>
                <a:ea typeface="Arial" charset="0"/>
                <a:cs typeface="Arial" charset="0"/>
              </a:rPr>
              <a:t>They do not affect or interact with our DNA in any way.</a:t>
            </a:r>
          </a:p>
          <a:p>
            <a:endParaRPr lang="en-US" dirty="0" smtClean="0">
              <a:latin typeface="Arial" charset="0"/>
              <a:ea typeface="Arial" charset="0"/>
              <a:cs typeface="Arial" charset="0"/>
            </a:endParaRPr>
          </a:p>
          <a:p>
            <a:r>
              <a:rPr lang="en-US" dirty="0" smtClean="0">
                <a:latin typeface="Arial" charset="0"/>
                <a:ea typeface="Arial" charset="0"/>
                <a:cs typeface="Arial" charset="0"/>
              </a:rPr>
              <a:t>mRNA </a:t>
            </a:r>
            <a:r>
              <a:rPr lang="en-US" dirty="0">
                <a:latin typeface="Arial" charset="0"/>
                <a:ea typeface="Arial" charset="0"/>
                <a:cs typeface="Arial" charset="0"/>
              </a:rPr>
              <a:t>never enters the nucleus of the cell, which is where our DNA (genetic material) is </a:t>
            </a:r>
            <a:r>
              <a:rPr lang="en-US" dirty="0" smtClean="0">
                <a:latin typeface="Arial" charset="0"/>
                <a:ea typeface="Arial" charset="0"/>
                <a:cs typeface="Arial" charset="0"/>
              </a:rPr>
              <a:t>kept.  The </a:t>
            </a:r>
            <a:r>
              <a:rPr lang="en-US" dirty="0">
                <a:latin typeface="Arial" charset="0"/>
                <a:ea typeface="Arial" charset="0"/>
                <a:cs typeface="Arial" charset="0"/>
              </a:rPr>
              <a:t>cell breaks down and gets rid of the mRNA soon after it is finished using the instructions</a:t>
            </a:r>
            <a:r>
              <a:rPr lang="en-US" dirty="0" smtClean="0">
                <a:latin typeface="Arial" charset="0"/>
                <a:ea typeface="Arial" charset="0"/>
                <a:cs typeface="Arial" charset="0"/>
              </a:rPr>
              <a:t>.</a:t>
            </a:r>
            <a:endParaRPr lang="en-US" dirty="0">
              <a:latin typeface="Arial" charset="0"/>
              <a:ea typeface="Arial" charset="0"/>
              <a:cs typeface="Arial" charset="0"/>
            </a:endParaRPr>
          </a:p>
        </p:txBody>
      </p:sp>
      <p:sp>
        <p:nvSpPr>
          <p:cNvPr id="12" name="TextBox 11">
            <a:extLst>
              <a:ext uri="{FF2B5EF4-FFF2-40B4-BE49-F238E27FC236}">
                <a16:creationId xmlns:a16="http://schemas.microsoft.com/office/drawing/2014/main" xmlns="" id="{556D4B09-6F42-4395-8CB3-677413F86C1C}"/>
              </a:ext>
            </a:extLst>
          </p:cNvPr>
          <p:cNvSpPr txBox="1"/>
          <p:nvPr/>
        </p:nvSpPr>
        <p:spPr>
          <a:xfrm>
            <a:off x="3781623" y="5661514"/>
            <a:ext cx="8963246" cy="246221"/>
          </a:xfrm>
          <a:prstGeom prst="rect">
            <a:avLst/>
          </a:prstGeom>
          <a:noFill/>
        </p:spPr>
        <p:txBody>
          <a:bodyPr wrap="square" rtlCol="0">
            <a:spAutoFit/>
          </a:bodyPr>
          <a:lstStyle/>
          <a:p>
            <a:pPr algn="ctr"/>
            <a:r>
              <a:rPr lang="en-US" sz="1000" dirty="0" smtClean="0">
                <a:latin typeface="Arial" charset="0"/>
                <a:ea typeface="Arial" charset="0"/>
                <a:cs typeface="Arial" charset="0"/>
              </a:rPr>
              <a:t>Source: </a:t>
            </a:r>
            <a:r>
              <a:rPr lang="en-US" sz="1000" dirty="0" err="1" smtClean="0">
                <a:latin typeface="Arial" charset="0"/>
                <a:ea typeface="Arial" charset="0"/>
                <a:cs typeface="Arial" charset="0"/>
                <a:hlinkClick r:id="rId4"/>
              </a:rPr>
              <a:t>cdc.gov</a:t>
            </a:r>
            <a:endParaRPr lang="en-US" sz="1000" dirty="0" smtClean="0">
              <a:latin typeface="Arial" charset="0"/>
              <a:ea typeface="Arial" charset="0"/>
              <a:cs typeface="Arial" charset="0"/>
            </a:endParaRPr>
          </a:p>
        </p:txBody>
      </p:sp>
      <p:sp>
        <p:nvSpPr>
          <p:cNvPr id="13" name="TextBox 12">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674929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18</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646331"/>
          </a:xfrm>
          <a:prstGeom prst="rect">
            <a:avLst/>
          </a:prstGeom>
          <a:noFill/>
        </p:spPr>
        <p:txBody>
          <a:bodyPr wrap="square" rtlCol="0">
            <a:spAutoFit/>
          </a:bodyPr>
          <a:lstStyle/>
          <a:p>
            <a:pPr algn="ctr"/>
            <a:r>
              <a:rPr lang="en-US" sz="3600" b="1" dirty="0" smtClean="0">
                <a:latin typeface="Arial Bold" charset="0"/>
              </a:rPr>
              <a:t>Main Reasons for Vaccine Hesitancy</a:t>
            </a:r>
          </a:p>
        </p:txBody>
      </p:sp>
      <p:sp>
        <p:nvSpPr>
          <p:cNvPr id="25" name="TextBox 24">
            <a:extLst>
              <a:ext uri="{FF2B5EF4-FFF2-40B4-BE49-F238E27FC236}">
                <a16:creationId xmlns:a16="http://schemas.microsoft.com/office/drawing/2014/main" xmlns="" id="{D5157BF8-EF12-4B32-94B0-C10233CCD938}"/>
              </a:ext>
            </a:extLst>
          </p:cNvPr>
          <p:cNvSpPr txBox="1"/>
          <p:nvPr/>
        </p:nvSpPr>
        <p:spPr>
          <a:xfrm>
            <a:off x="793377" y="2785113"/>
            <a:ext cx="8350623" cy="2246769"/>
          </a:xfrm>
          <a:prstGeom prst="rect">
            <a:avLst/>
          </a:prstGeom>
          <a:noFill/>
        </p:spPr>
        <p:txBody>
          <a:bodyPr wrap="square" rtlCol="0">
            <a:spAutoFit/>
          </a:bodyPr>
          <a:lstStyle/>
          <a:p>
            <a:pPr marL="514350" indent="-514350">
              <a:buFont typeface="+mj-lt"/>
              <a:buAutoNum type="arabicPeriod"/>
            </a:pPr>
            <a:r>
              <a:rPr lang="en-US" sz="2800" dirty="0" smtClean="0">
                <a:solidFill>
                  <a:schemeClr val="bg1">
                    <a:lumMod val="75000"/>
                  </a:schemeClr>
                </a:solidFill>
                <a:latin typeface="Arial" charset="0"/>
              </a:rPr>
              <a:t>“The vaccine could give me COVID.”</a:t>
            </a:r>
          </a:p>
          <a:p>
            <a:pPr marL="514350" indent="-514350">
              <a:buFont typeface="+mj-lt"/>
              <a:buAutoNum type="arabicPeriod"/>
            </a:pPr>
            <a:endParaRPr lang="en-US" sz="2800" dirty="0">
              <a:latin typeface="Arial" charset="0"/>
            </a:endParaRPr>
          </a:p>
          <a:p>
            <a:pPr marL="514350" indent="-514350">
              <a:buFont typeface="+mj-lt"/>
              <a:buAutoNum type="arabicPeriod"/>
            </a:pPr>
            <a:r>
              <a:rPr lang="en-US" sz="2800" dirty="0" smtClean="0">
                <a:latin typeface="Arial" charset="0"/>
              </a:rPr>
              <a:t>“The vaccine was developed too fast.”</a:t>
            </a:r>
          </a:p>
          <a:p>
            <a:pPr marL="514350" indent="-514350">
              <a:buFont typeface="+mj-lt"/>
              <a:buAutoNum type="arabicPeriod"/>
            </a:pPr>
            <a:endParaRPr lang="en-US" sz="2800" dirty="0">
              <a:solidFill>
                <a:schemeClr val="bg1">
                  <a:lumMod val="75000"/>
                </a:schemeClr>
              </a:solidFill>
              <a:latin typeface="Arial" charset="0"/>
            </a:endParaRPr>
          </a:p>
          <a:p>
            <a:pPr marL="514350" indent="-514350">
              <a:buFont typeface="+mj-lt"/>
              <a:buAutoNum type="arabicPeriod"/>
            </a:pPr>
            <a:r>
              <a:rPr lang="en-US" sz="2800" dirty="0" smtClean="0">
                <a:solidFill>
                  <a:schemeClr val="bg1">
                    <a:lumMod val="75000"/>
                  </a:schemeClr>
                </a:solidFill>
                <a:latin typeface="Arial" charset="0"/>
              </a:rPr>
              <a:t>“I’m worried about side effects.”</a:t>
            </a:r>
            <a:endParaRPr lang="en-US" sz="2800" dirty="0">
              <a:solidFill>
                <a:schemeClr val="bg1">
                  <a:lumMod val="75000"/>
                </a:schemeClr>
              </a:solidFill>
              <a:latin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707808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19</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958532"/>
            <a:ext cx="8963246" cy="553998"/>
          </a:xfrm>
          <a:prstGeom prst="rect">
            <a:avLst/>
          </a:prstGeom>
          <a:noFill/>
        </p:spPr>
        <p:txBody>
          <a:bodyPr wrap="square" rtlCol="0">
            <a:spAutoFit/>
          </a:bodyPr>
          <a:lstStyle/>
          <a:p>
            <a:pPr algn="ctr"/>
            <a:r>
              <a:rPr lang="en-US" sz="3000" dirty="0" smtClean="0">
                <a:latin typeface="Arial" charset="0"/>
                <a:ea typeface="Arial" charset="0"/>
                <a:cs typeface="Arial" charset="0"/>
              </a:rPr>
              <a:t>Years of research are behind the vaccine.</a:t>
            </a:r>
          </a:p>
        </p:txBody>
      </p:sp>
      <p:sp>
        <p:nvSpPr>
          <p:cNvPr id="3" name="TextBox 2"/>
          <p:cNvSpPr txBox="1"/>
          <p:nvPr/>
        </p:nvSpPr>
        <p:spPr>
          <a:xfrm>
            <a:off x="3334871" y="2767281"/>
            <a:ext cx="3402106" cy="1323439"/>
          </a:xfrm>
          <a:prstGeom prst="rect">
            <a:avLst/>
          </a:prstGeom>
          <a:noFill/>
        </p:spPr>
        <p:txBody>
          <a:bodyPr wrap="square" rtlCol="0">
            <a:spAutoFit/>
          </a:bodyPr>
          <a:lstStyle/>
          <a:p>
            <a:r>
              <a:rPr lang="en-US" sz="4000" dirty="0" smtClean="0">
                <a:solidFill>
                  <a:schemeClr val="bg1"/>
                </a:solidFill>
              </a:rPr>
              <a:t>TIMELINE</a:t>
            </a:r>
          </a:p>
          <a:p>
            <a:r>
              <a:rPr lang="en-US" sz="4000" dirty="0" smtClean="0">
                <a:solidFill>
                  <a:schemeClr val="bg1"/>
                </a:solidFill>
              </a:rPr>
              <a:t>GOES HERE</a:t>
            </a:r>
            <a:endParaRPr lang="en-US" sz="4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80" y="1607067"/>
            <a:ext cx="7475838" cy="4232189"/>
          </a:xfrm>
          <a:prstGeom prst="rect">
            <a:avLst/>
          </a:prstGeom>
        </p:spPr>
      </p:pic>
      <p:sp>
        <p:nvSpPr>
          <p:cNvPr id="12" name="TextBox 1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567180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8619893" y="6234569"/>
            <a:ext cx="470810" cy="570642"/>
          </a:xfrm>
        </p:spPr>
        <p:txBody>
          <a:bodyPr/>
          <a:lstStyle/>
          <a:p>
            <a:fld id="{43F30E20-EE90-457A-9656-D68D36F5B32D}" type="slidenum">
              <a:rPr lang="en-US" sz="2400" b="1" smtClean="0">
                <a:solidFill>
                  <a:schemeClr val="bg1"/>
                </a:solidFill>
                <a:latin typeface="Arial Bold" charset="0"/>
              </a:rPr>
              <a:t>2</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74" y="1932377"/>
            <a:ext cx="7918450" cy="3454400"/>
          </a:xfrm>
          <a:prstGeom prst="rect">
            <a:avLst/>
          </a:prstGeom>
        </p:spPr>
      </p:pic>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96232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20</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 name="TextBox 1"/>
          <p:cNvSpPr txBox="1"/>
          <p:nvPr/>
        </p:nvSpPr>
        <p:spPr>
          <a:xfrm>
            <a:off x="415636" y="1964290"/>
            <a:ext cx="8336478" cy="3631763"/>
          </a:xfrm>
          <a:prstGeom prst="rect">
            <a:avLst/>
          </a:prstGeom>
          <a:noFill/>
        </p:spPr>
        <p:txBody>
          <a:bodyPr wrap="square" rtlCol="0">
            <a:spAutoFit/>
          </a:bodyPr>
          <a:lstStyle/>
          <a:p>
            <a:endParaRPr lang="en-US" sz="2000" dirty="0">
              <a:latin typeface="Arial" charset="0"/>
              <a:ea typeface="Arial" charset="0"/>
              <a:cs typeface="Arial" charset="0"/>
            </a:endParaRPr>
          </a:p>
          <a:p>
            <a:pPr marL="285750" indent="-285750">
              <a:buFont typeface="Arial" charset="0"/>
              <a:buChar char="•"/>
            </a:pPr>
            <a:r>
              <a:rPr lang="en-US" sz="1600" dirty="0">
                <a:latin typeface="Arial" charset="0"/>
                <a:ea typeface="Arial" charset="0"/>
                <a:cs typeface="Arial" charset="0"/>
              </a:rPr>
              <a:t>mRNA vaccines have been studied before for flu, </a:t>
            </a:r>
            <a:r>
              <a:rPr lang="en-US" sz="1600" dirty="0" err="1">
                <a:latin typeface="Arial" charset="0"/>
                <a:ea typeface="Arial" charset="0"/>
                <a:cs typeface="Arial" charset="0"/>
              </a:rPr>
              <a:t>Zika</a:t>
            </a:r>
            <a:r>
              <a:rPr lang="en-US" sz="1600" dirty="0">
                <a:latin typeface="Arial" charset="0"/>
                <a:ea typeface="Arial" charset="0"/>
                <a:cs typeface="Arial" charset="0"/>
              </a:rPr>
              <a:t>, rabies, and cytomegalovirus (CMV</a:t>
            </a:r>
            <a:r>
              <a:rPr lang="en-US" sz="1600" dirty="0" smtClean="0">
                <a:latin typeface="Arial" charset="0"/>
                <a:ea typeface="Arial" charset="0"/>
                <a:cs typeface="Arial" charset="0"/>
              </a:rPr>
              <a:t>)</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Research into mRNA vaccines began in 1989 and the first mRNA vaccines were developed in the 1990s</a:t>
            </a:r>
            <a:endParaRPr lang="en-US" sz="1600" dirty="0">
              <a:latin typeface="Arial" charset="0"/>
              <a:ea typeface="Arial" charset="0"/>
              <a:cs typeface="Arial" charset="0"/>
            </a:endParaRP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As </a:t>
            </a:r>
            <a:r>
              <a:rPr lang="en-US" sz="1600" dirty="0">
                <a:latin typeface="Arial" charset="0"/>
                <a:ea typeface="Arial" charset="0"/>
                <a:cs typeface="Arial" charset="0"/>
              </a:rPr>
              <a:t>soon as the necessary information about the virus that causes COVID-19 was available, scientists began designing the mRNA instructions for cells to build the unique spike protein into an mRNA </a:t>
            </a:r>
            <a:r>
              <a:rPr lang="en-US" sz="1600" dirty="0" smtClean="0">
                <a:latin typeface="Arial" charset="0"/>
                <a:ea typeface="Arial" charset="0"/>
                <a:cs typeface="Arial" charset="0"/>
              </a:rPr>
              <a:t>vaccine</a:t>
            </a:r>
          </a:p>
          <a:p>
            <a:pPr marL="285750" indent="-285750">
              <a:buFont typeface="Arial" charset="0"/>
              <a:buChar char="•"/>
            </a:pPr>
            <a:endParaRPr lang="en-US" sz="1600" dirty="0">
              <a:latin typeface="Arial" charset="0"/>
              <a:ea typeface="Arial" charset="0"/>
              <a:cs typeface="Arial" charset="0"/>
            </a:endParaRPr>
          </a:p>
          <a:p>
            <a:pPr marL="285750" indent="-285750">
              <a:buFont typeface="Arial" charset="0"/>
              <a:buChar char="•"/>
            </a:pPr>
            <a:r>
              <a:rPr lang="en-US" sz="1600" dirty="0">
                <a:latin typeface="Arial" charset="0"/>
                <a:ea typeface="Arial" charset="0"/>
                <a:cs typeface="Arial" charset="0"/>
              </a:rPr>
              <a:t>mRNA vaccines are being held to the same </a:t>
            </a:r>
            <a:r>
              <a:rPr lang="en-US" sz="1600" u="sng" dirty="0">
                <a:latin typeface="Arial" charset="0"/>
                <a:ea typeface="Arial" charset="0"/>
                <a:cs typeface="Arial" charset="0"/>
                <a:hlinkClick r:id="rId4"/>
              </a:rPr>
              <a:t>rigorous safety and effectiveness </a:t>
            </a:r>
            <a:r>
              <a:rPr lang="en-US" sz="1600" u="sng" dirty="0" smtClean="0">
                <a:latin typeface="Arial" charset="0"/>
                <a:ea typeface="Arial" charset="0"/>
                <a:cs typeface="Arial" charset="0"/>
                <a:hlinkClick r:id="rId4"/>
              </a:rPr>
              <a:t>standards</a:t>
            </a:r>
            <a:r>
              <a:rPr lang="en-US" sz="1600" dirty="0">
                <a:latin typeface="Arial" charset="0"/>
                <a:ea typeface="Arial" charset="0"/>
                <a:cs typeface="Arial" charset="0"/>
              </a:rPr>
              <a:t> as all other types of vaccines in the United </a:t>
            </a:r>
            <a:r>
              <a:rPr lang="en-US" sz="1600" dirty="0" smtClean="0">
                <a:latin typeface="Arial" charset="0"/>
                <a:ea typeface="Arial" charset="0"/>
                <a:cs typeface="Arial" charset="0"/>
              </a:rPr>
              <a:t>States</a:t>
            </a:r>
            <a:r>
              <a:rPr lang="en-US" sz="2000" dirty="0">
                <a:latin typeface="Arial" charset="0"/>
                <a:ea typeface="Arial" charset="0"/>
                <a:cs typeface="Arial" charset="0"/>
              </a:rPr>
              <a:t/>
            </a:r>
            <a:br>
              <a:rPr lang="en-US" sz="2000" dirty="0">
                <a:latin typeface="Arial" charset="0"/>
                <a:ea typeface="Arial" charset="0"/>
                <a:cs typeface="Arial" charset="0"/>
              </a:rPr>
            </a:br>
            <a:endParaRPr lang="en-US" dirty="0">
              <a:latin typeface="Arial" charset="0"/>
              <a:ea typeface="Arial" charset="0"/>
              <a:cs typeface="Arial" charset="0"/>
            </a:endParaRPr>
          </a:p>
        </p:txBody>
      </p:sp>
      <p:sp>
        <p:nvSpPr>
          <p:cNvPr id="12" name="TextBox 11">
            <a:extLst>
              <a:ext uri="{FF2B5EF4-FFF2-40B4-BE49-F238E27FC236}">
                <a16:creationId xmlns:a16="http://schemas.microsoft.com/office/drawing/2014/main" xmlns="" id="{556D4B09-6F42-4395-8CB3-677413F86C1C}"/>
              </a:ext>
            </a:extLst>
          </p:cNvPr>
          <p:cNvSpPr txBox="1"/>
          <p:nvPr/>
        </p:nvSpPr>
        <p:spPr>
          <a:xfrm>
            <a:off x="3781623" y="5661514"/>
            <a:ext cx="8963246" cy="246221"/>
          </a:xfrm>
          <a:prstGeom prst="rect">
            <a:avLst/>
          </a:prstGeom>
          <a:noFill/>
        </p:spPr>
        <p:txBody>
          <a:bodyPr wrap="square" rtlCol="0">
            <a:spAutoFit/>
          </a:bodyPr>
          <a:lstStyle/>
          <a:p>
            <a:pPr algn="ctr"/>
            <a:r>
              <a:rPr lang="en-US" sz="1000" dirty="0" smtClean="0">
                <a:latin typeface="Arial" charset="0"/>
                <a:ea typeface="Arial" charset="0"/>
                <a:cs typeface="Arial" charset="0"/>
              </a:rPr>
              <a:t>Source: </a:t>
            </a:r>
            <a:r>
              <a:rPr lang="en-US" sz="1000" dirty="0" err="1" smtClean="0">
                <a:latin typeface="Arial" charset="0"/>
                <a:ea typeface="Arial" charset="0"/>
                <a:cs typeface="Arial" charset="0"/>
                <a:hlinkClick r:id="rId5"/>
              </a:rPr>
              <a:t>cdc.gov</a:t>
            </a:r>
            <a:endParaRPr lang="en-US" sz="1000" dirty="0" smtClean="0">
              <a:latin typeface="Arial" charset="0"/>
              <a:ea typeface="Arial" charset="0"/>
              <a:cs typeface="Arial" charset="0"/>
            </a:endParaRPr>
          </a:p>
        </p:txBody>
      </p:sp>
      <p:sp>
        <p:nvSpPr>
          <p:cNvPr id="15" name="TextBox 14">
            <a:extLst>
              <a:ext uri="{FF2B5EF4-FFF2-40B4-BE49-F238E27FC236}">
                <a16:creationId xmlns:a16="http://schemas.microsoft.com/office/drawing/2014/main" xmlns="" id="{556D4B09-6F42-4395-8CB3-677413F86C1C}"/>
              </a:ext>
            </a:extLst>
          </p:cNvPr>
          <p:cNvSpPr txBox="1"/>
          <p:nvPr/>
        </p:nvSpPr>
        <p:spPr>
          <a:xfrm>
            <a:off x="90376" y="1237166"/>
            <a:ext cx="8963246" cy="553998"/>
          </a:xfrm>
          <a:prstGeom prst="rect">
            <a:avLst/>
          </a:prstGeom>
          <a:noFill/>
        </p:spPr>
        <p:txBody>
          <a:bodyPr wrap="square" rtlCol="0">
            <a:spAutoFit/>
          </a:bodyPr>
          <a:lstStyle/>
          <a:p>
            <a:pPr algn="ctr"/>
            <a:r>
              <a:rPr lang="en-US" sz="3000" dirty="0" smtClean="0">
                <a:latin typeface="Arial" charset="0"/>
                <a:ea typeface="Arial" charset="0"/>
                <a:cs typeface="Arial" charset="0"/>
              </a:rPr>
              <a:t>Facts about mRNA vaccines:</a:t>
            </a:r>
          </a:p>
        </p:txBody>
      </p:sp>
      <p:sp>
        <p:nvSpPr>
          <p:cNvPr id="13" name="TextBox 12">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793430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21</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20237" y="3212842"/>
            <a:ext cx="7884797" cy="2585323"/>
          </a:xfrm>
          <a:prstGeom prst="rect">
            <a:avLst/>
          </a:prstGeom>
          <a:noFill/>
        </p:spPr>
        <p:txBody>
          <a:bodyPr wrap="square" rtlCol="0">
            <a:spAutoFit/>
          </a:bodyPr>
          <a:lstStyle/>
          <a:p>
            <a:pPr marL="342900" indent="-342900">
              <a:buFont typeface="Arial" charset="0"/>
              <a:buChar char="•"/>
            </a:pPr>
            <a:r>
              <a:rPr lang="en-US" dirty="0" smtClean="0">
                <a:latin typeface="Arial" charset="0"/>
                <a:ea typeface="Arial" charset="0"/>
                <a:cs typeface="Arial" charset="0"/>
              </a:rPr>
              <a:t>The genetic code of the virus (2019-nCoV) was first published in January 2020 by Chinese scientists, who made the research public to the global scientific community</a:t>
            </a:r>
          </a:p>
          <a:p>
            <a:pPr marL="342900" indent="-342900">
              <a:buFont typeface="Arial" charset="0"/>
              <a:buChar char="•"/>
            </a:pPr>
            <a:endParaRPr lang="en-US" dirty="0" smtClean="0">
              <a:latin typeface="Arial" charset="0"/>
              <a:ea typeface="Arial" charset="0"/>
              <a:cs typeface="Arial" charset="0"/>
            </a:endParaRPr>
          </a:p>
          <a:p>
            <a:pPr marL="342900" indent="-342900">
              <a:buFont typeface="Arial" charset="0"/>
              <a:buChar char="•"/>
            </a:pPr>
            <a:r>
              <a:rPr lang="en-US" dirty="0" smtClean="0">
                <a:latin typeface="Arial" charset="0"/>
                <a:ea typeface="Arial" charset="0"/>
                <a:cs typeface="Arial" charset="0"/>
              </a:rPr>
              <a:t>French scientists also sequenced the entire genome of the virus in January 2020</a:t>
            </a:r>
          </a:p>
          <a:p>
            <a:pPr marL="342900" indent="-342900">
              <a:buFont typeface="Arial" charset="0"/>
              <a:buChar char="•"/>
            </a:pPr>
            <a:endParaRPr lang="en-US" dirty="0" smtClean="0">
              <a:latin typeface="Arial" charset="0"/>
              <a:ea typeface="Arial" charset="0"/>
              <a:cs typeface="Arial" charset="0"/>
            </a:endParaRPr>
          </a:p>
          <a:p>
            <a:pPr marL="342900" indent="-342900">
              <a:buFont typeface="Arial" charset="0"/>
              <a:buChar char="•"/>
            </a:pPr>
            <a:r>
              <a:rPr lang="en-US" dirty="0" smtClean="0">
                <a:latin typeface="Arial" charset="0"/>
                <a:ea typeface="Arial" charset="0"/>
                <a:cs typeface="Arial" charset="0"/>
              </a:rPr>
              <a:t>This meant scientists around the world could almost immediately begin developing a vaccine for the virus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992400"/>
            <a:ext cx="4282531" cy="20743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65" y="1065325"/>
            <a:ext cx="4068418" cy="1894879"/>
          </a:xfrm>
          <a:prstGeom prst="rect">
            <a:avLst/>
          </a:prstGeom>
        </p:spPr>
      </p:pic>
      <p:sp>
        <p:nvSpPr>
          <p:cNvPr id="12" name="TextBox 1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843827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22</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120580"/>
            <a:ext cx="8963246" cy="646331"/>
          </a:xfrm>
          <a:prstGeom prst="rect">
            <a:avLst/>
          </a:prstGeom>
          <a:noFill/>
        </p:spPr>
        <p:txBody>
          <a:bodyPr wrap="square" rtlCol="0">
            <a:spAutoFit/>
          </a:bodyPr>
          <a:lstStyle/>
          <a:p>
            <a:pPr algn="ctr"/>
            <a:r>
              <a:rPr lang="en-US" sz="3600" b="1" dirty="0" smtClean="0">
                <a:latin typeface="Arial Bold" charset="0"/>
              </a:rPr>
              <a:t>Main Reasons for Vaccine Hesitancy</a:t>
            </a:r>
          </a:p>
        </p:txBody>
      </p:sp>
      <p:sp>
        <p:nvSpPr>
          <p:cNvPr id="25" name="TextBox 24">
            <a:extLst>
              <a:ext uri="{FF2B5EF4-FFF2-40B4-BE49-F238E27FC236}">
                <a16:creationId xmlns:a16="http://schemas.microsoft.com/office/drawing/2014/main" xmlns="" id="{D5157BF8-EF12-4B32-94B0-C10233CCD938}"/>
              </a:ext>
            </a:extLst>
          </p:cNvPr>
          <p:cNvSpPr txBox="1"/>
          <p:nvPr/>
        </p:nvSpPr>
        <p:spPr>
          <a:xfrm>
            <a:off x="793377" y="2785113"/>
            <a:ext cx="8350623" cy="2246769"/>
          </a:xfrm>
          <a:prstGeom prst="rect">
            <a:avLst/>
          </a:prstGeom>
          <a:noFill/>
        </p:spPr>
        <p:txBody>
          <a:bodyPr wrap="square" rtlCol="0">
            <a:spAutoFit/>
          </a:bodyPr>
          <a:lstStyle/>
          <a:p>
            <a:pPr marL="514350" indent="-514350">
              <a:buFont typeface="+mj-lt"/>
              <a:buAutoNum type="arabicPeriod"/>
            </a:pPr>
            <a:r>
              <a:rPr lang="en-US" sz="2800" dirty="0" smtClean="0">
                <a:solidFill>
                  <a:schemeClr val="bg1">
                    <a:lumMod val="75000"/>
                  </a:schemeClr>
                </a:solidFill>
                <a:latin typeface="Arial" charset="0"/>
              </a:rPr>
              <a:t>“The vaccine could give me COVID.”</a:t>
            </a:r>
          </a:p>
          <a:p>
            <a:pPr marL="514350" indent="-514350">
              <a:buFont typeface="+mj-lt"/>
              <a:buAutoNum type="arabicPeriod"/>
            </a:pPr>
            <a:endParaRPr lang="en-US" sz="2800" dirty="0">
              <a:latin typeface="Arial" charset="0"/>
            </a:endParaRPr>
          </a:p>
          <a:p>
            <a:pPr marL="514350" indent="-514350">
              <a:buFont typeface="+mj-lt"/>
              <a:buAutoNum type="arabicPeriod"/>
            </a:pPr>
            <a:r>
              <a:rPr lang="en-US" sz="2800" dirty="0" smtClean="0">
                <a:solidFill>
                  <a:schemeClr val="bg2">
                    <a:lumMod val="90000"/>
                  </a:schemeClr>
                </a:solidFill>
                <a:latin typeface="Arial" charset="0"/>
              </a:rPr>
              <a:t>“The vaccine was developed too fast.”</a:t>
            </a:r>
          </a:p>
          <a:p>
            <a:pPr marL="514350" indent="-514350">
              <a:buFont typeface="+mj-lt"/>
              <a:buAutoNum type="arabicPeriod"/>
            </a:pPr>
            <a:endParaRPr lang="en-US" sz="2800" dirty="0">
              <a:solidFill>
                <a:schemeClr val="bg1">
                  <a:lumMod val="75000"/>
                </a:schemeClr>
              </a:solidFill>
              <a:latin typeface="Arial" charset="0"/>
            </a:endParaRPr>
          </a:p>
          <a:p>
            <a:pPr marL="514350" indent="-514350">
              <a:buFont typeface="+mj-lt"/>
              <a:buAutoNum type="arabicPeriod"/>
            </a:pPr>
            <a:r>
              <a:rPr lang="en-US" sz="2800" dirty="0" smtClean="0">
                <a:latin typeface="Arial" charset="0"/>
              </a:rPr>
              <a:t>“I’m worried about side effects.”</a:t>
            </a:r>
            <a:endParaRPr lang="en-US" sz="2800" dirty="0">
              <a:latin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536201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23</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1" name="TextBox 10">
            <a:extLst>
              <a:ext uri="{FF2B5EF4-FFF2-40B4-BE49-F238E27FC236}">
                <a16:creationId xmlns:a16="http://schemas.microsoft.com/office/drawing/2014/main" xmlns="" id="{556D4B09-6F42-4395-8CB3-677413F86C1C}"/>
              </a:ext>
            </a:extLst>
          </p:cNvPr>
          <p:cNvSpPr txBox="1"/>
          <p:nvPr/>
        </p:nvSpPr>
        <p:spPr>
          <a:xfrm>
            <a:off x="242776" y="2786486"/>
            <a:ext cx="8636765" cy="1015663"/>
          </a:xfrm>
          <a:prstGeom prst="rect">
            <a:avLst/>
          </a:prstGeom>
          <a:noFill/>
        </p:spPr>
        <p:txBody>
          <a:bodyPr wrap="square" rtlCol="0">
            <a:spAutoFit/>
          </a:bodyPr>
          <a:lstStyle/>
          <a:p>
            <a:pPr algn="ctr"/>
            <a:r>
              <a:rPr lang="en-US" sz="3000" dirty="0" smtClean="0">
                <a:latin typeface="Arial" charset="0"/>
                <a:ea typeface="Arial" charset="0"/>
                <a:cs typeface="Arial" charset="0"/>
              </a:rPr>
              <a:t>No serious side effects of the vaccine have been observed in clinical trials.</a:t>
            </a:r>
          </a:p>
        </p:txBody>
      </p:sp>
      <p:sp>
        <p:nvSpPr>
          <p:cNvPr id="10" name="TextBox 9">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2109783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24</a:t>
            </a:fld>
            <a:endParaRPr lang="en-US" sz="2400" b="1" dirty="0">
              <a:solidFill>
                <a:schemeClr val="bg1"/>
              </a:solidFill>
              <a:latin typeface="Arial Bold"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1526551"/>
            <a:ext cx="8636765" cy="1015663"/>
          </a:xfrm>
          <a:prstGeom prst="rect">
            <a:avLst/>
          </a:prstGeom>
          <a:noFill/>
        </p:spPr>
        <p:txBody>
          <a:bodyPr wrap="square" rtlCol="0">
            <a:spAutoFit/>
          </a:bodyPr>
          <a:lstStyle/>
          <a:p>
            <a:pPr algn="ctr"/>
            <a:r>
              <a:rPr lang="en-US" sz="3000" dirty="0" smtClean="0">
                <a:latin typeface="Arial" charset="0"/>
                <a:ea typeface="Arial" charset="0"/>
                <a:cs typeface="Arial" charset="0"/>
              </a:rPr>
              <a:t>It is normal for your body to have an immune response after being vaccinated.</a:t>
            </a:r>
          </a:p>
        </p:txBody>
      </p:sp>
      <p:sp>
        <p:nvSpPr>
          <p:cNvPr id="3" name="TextBox 2"/>
          <p:cNvSpPr txBox="1"/>
          <p:nvPr/>
        </p:nvSpPr>
        <p:spPr>
          <a:xfrm>
            <a:off x="3334871" y="3733024"/>
            <a:ext cx="3402106" cy="707886"/>
          </a:xfrm>
          <a:prstGeom prst="rect">
            <a:avLst/>
          </a:prstGeom>
          <a:noFill/>
        </p:spPr>
        <p:txBody>
          <a:bodyPr wrap="square" rtlCol="0">
            <a:spAutoFit/>
          </a:bodyPr>
          <a:lstStyle/>
          <a:p>
            <a:r>
              <a:rPr lang="en-US" sz="4000" dirty="0" smtClean="0">
                <a:solidFill>
                  <a:schemeClr val="bg1"/>
                </a:solidFill>
              </a:rPr>
              <a:t>IMAGE?</a:t>
            </a:r>
            <a:endParaRPr lang="en-US" sz="4000" dirty="0">
              <a:solidFill>
                <a:schemeClr val="bg1"/>
              </a:solidFill>
            </a:endParaRPr>
          </a:p>
        </p:txBody>
      </p:sp>
      <p:sp>
        <p:nvSpPr>
          <p:cNvPr id="11" name="TextBox 10">
            <a:extLst>
              <a:ext uri="{FF2B5EF4-FFF2-40B4-BE49-F238E27FC236}">
                <a16:creationId xmlns:a16="http://schemas.microsoft.com/office/drawing/2014/main" xmlns="" id="{556D4B09-6F42-4395-8CB3-677413F86C1C}"/>
              </a:ext>
            </a:extLst>
          </p:cNvPr>
          <p:cNvSpPr txBox="1"/>
          <p:nvPr/>
        </p:nvSpPr>
        <p:spPr>
          <a:xfrm>
            <a:off x="242776" y="3114536"/>
            <a:ext cx="8636765" cy="553998"/>
          </a:xfrm>
          <a:prstGeom prst="rect">
            <a:avLst/>
          </a:prstGeom>
          <a:noFill/>
        </p:spPr>
        <p:txBody>
          <a:bodyPr wrap="square" rtlCol="0">
            <a:spAutoFit/>
          </a:bodyPr>
          <a:lstStyle/>
          <a:p>
            <a:pPr algn="ctr"/>
            <a:r>
              <a:rPr lang="en-US" sz="3000" dirty="0" smtClean="0">
                <a:latin typeface="Arial" charset="0"/>
                <a:ea typeface="Arial" charset="0"/>
                <a:cs typeface="Arial" charset="0"/>
              </a:rPr>
              <a:t>This is a sign that the vaccine is working.</a:t>
            </a:r>
          </a:p>
        </p:txBody>
      </p:sp>
      <p:sp>
        <p:nvSpPr>
          <p:cNvPr id="4" name="Striped Right Arrow 3"/>
          <p:cNvSpPr/>
          <p:nvPr/>
        </p:nvSpPr>
        <p:spPr>
          <a:xfrm>
            <a:off x="3886200" y="4440910"/>
            <a:ext cx="1051560" cy="714020"/>
          </a:xfrm>
          <a:prstGeom prst="stripedRightArrow">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86858" y="4440910"/>
            <a:ext cx="2000250" cy="700088"/>
          </a:xfrm>
          <a:prstGeom prst="roundRect">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580525" y="4440910"/>
            <a:ext cx="2697843" cy="700088"/>
          </a:xfrm>
          <a:prstGeom prst="roundRect">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63062" y="4613254"/>
            <a:ext cx="1986803" cy="369332"/>
          </a:xfrm>
          <a:prstGeom prst="rect">
            <a:avLst/>
          </a:prstGeom>
          <a:noFill/>
        </p:spPr>
        <p:txBody>
          <a:bodyPr wrap="square" rtlCol="0">
            <a:spAutoFit/>
          </a:bodyPr>
          <a:lstStyle/>
          <a:p>
            <a:r>
              <a:rPr lang="en-US" dirty="0" smtClean="0">
                <a:solidFill>
                  <a:schemeClr val="bg1"/>
                </a:solidFill>
                <a:latin typeface="Arial" charset="0"/>
                <a:ea typeface="Arial" charset="0"/>
                <a:cs typeface="Arial" charset="0"/>
              </a:rPr>
              <a:t>“Side Effects”</a:t>
            </a:r>
            <a:endParaRPr lang="en-US" dirty="0">
              <a:solidFill>
                <a:schemeClr val="bg1"/>
              </a:solidFill>
              <a:latin typeface="Arial" charset="0"/>
              <a:ea typeface="Arial" charset="0"/>
              <a:cs typeface="Arial" charset="0"/>
            </a:endParaRPr>
          </a:p>
        </p:txBody>
      </p:sp>
      <p:sp>
        <p:nvSpPr>
          <p:cNvPr id="19" name="TextBox 18"/>
          <p:cNvSpPr txBox="1"/>
          <p:nvPr/>
        </p:nvSpPr>
        <p:spPr>
          <a:xfrm>
            <a:off x="5631579" y="4613254"/>
            <a:ext cx="3073658" cy="369332"/>
          </a:xfrm>
          <a:prstGeom prst="rect">
            <a:avLst/>
          </a:prstGeom>
          <a:noFill/>
        </p:spPr>
        <p:txBody>
          <a:bodyPr wrap="square" rtlCol="0">
            <a:spAutoFit/>
          </a:bodyPr>
          <a:lstStyle/>
          <a:p>
            <a:r>
              <a:rPr lang="en-US" dirty="0" smtClean="0">
                <a:solidFill>
                  <a:schemeClr val="bg1"/>
                </a:solidFill>
                <a:latin typeface="Arial" charset="0"/>
                <a:ea typeface="Arial" charset="0"/>
                <a:cs typeface="Arial" charset="0"/>
              </a:rPr>
              <a:t>“Immune Response”</a:t>
            </a:r>
            <a:endParaRPr lang="en-US" dirty="0">
              <a:solidFill>
                <a:schemeClr val="bg1"/>
              </a:solidFill>
              <a:latin typeface="Arial" charset="0"/>
              <a:ea typeface="Arial" charset="0"/>
              <a:cs typeface="Arial" charset="0"/>
            </a:endParaRPr>
          </a:p>
        </p:txBody>
      </p:sp>
      <p:sp>
        <p:nvSpPr>
          <p:cNvPr id="17" name="TextBox 16">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935086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659757" y="6234569"/>
            <a:ext cx="1430946" cy="570642"/>
          </a:xfrm>
        </p:spPr>
        <p:txBody>
          <a:bodyPr/>
          <a:lstStyle/>
          <a:p>
            <a:fld id="{43F30E20-EE90-457A-9656-D68D36F5B32D}" type="slidenum">
              <a:rPr lang="en-US" sz="2400" b="1" smtClean="0">
                <a:solidFill>
                  <a:schemeClr val="bg1"/>
                </a:solidFill>
                <a:latin typeface="Arial Bold" charset="0"/>
              </a:rPr>
              <a:t>25</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5" name="TextBox 14">
            <a:extLst>
              <a:ext uri="{FF2B5EF4-FFF2-40B4-BE49-F238E27FC236}">
                <a16:creationId xmlns:a16="http://schemas.microsoft.com/office/drawing/2014/main" xmlns="" id="{556D4B09-6F42-4395-8CB3-677413F86C1C}"/>
              </a:ext>
            </a:extLst>
          </p:cNvPr>
          <p:cNvSpPr txBox="1"/>
          <p:nvPr/>
        </p:nvSpPr>
        <p:spPr>
          <a:xfrm>
            <a:off x="1453341" y="1061319"/>
            <a:ext cx="6070930" cy="646331"/>
          </a:xfrm>
          <a:prstGeom prst="rect">
            <a:avLst/>
          </a:prstGeom>
          <a:noFill/>
        </p:spPr>
        <p:txBody>
          <a:bodyPr wrap="square" rtlCol="0">
            <a:spAutoFit/>
          </a:bodyPr>
          <a:lstStyle/>
          <a:p>
            <a:pPr algn="ctr"/>
            <a:r>
              <a:rPr lang="en-US" sz="3600" b="1" dirty="0" smtClean="0">
                <a:latin typeface="Arial Bold" charset="0"/>
              </a:rPr>
              <a:t>Distribution?</a:t>
            </a:r>
          </a:p>
        </p:txBody>
      </p:sp>
      <p:sp>
        <p:nvSpPr>
          <p:cNvPr id="12" name="TextBox 11"/>
          <p:cNvSpPr txBox="1"/>
          <p:nvPr/>
        </p:nvSpPr>
        <p:spPr>
          <a:xfrm>
            <a:off x="439387" y="2281771"/>
            <a:ext cx="8336478" cy="3262432"/>
          </a:xfrm>
          <a:prstGeom prst="rect">
            <a:avLst/>
          </a:prstGeom>
          <a:noFill/>
        </p:spPr>
        <p:txBody>
          <a:bodyPr wrap="square" rtlCol="0">
            <a:spAutoFit/>
          </a:bodyPr>
          <a:lstStyle/>
          <a:p>
            <a:r>
              <a:rPr lang="en-US" dirty="0" smtClean="0">
                <a:latin typeface="Arial" charset="0"/>
                <a:ea typeface="Arial" charset="0"/>
                <a:cs typeface="Arial" charset="0"/>
              </a:rPr>
              <a:t>Phase 1a:</a:t>
            </a:r>
            <a:endParaRPr lang="en-US" dirty="0">
              <a:latin typeface="Arial" charset="0"/>
              <a:ea typeface="Arial" charset="0"/>
              <a:cs typeface="Arial" charset="0"/>
            </a:endParaRPr>
          </a:p>
          <a:p>
            <a:endParaRPr lang="en-US" sz="1400" dirty="0" smtClean="0">
              <a:latin typeface="Arial" charset="0"/>
              <a:ea typeface="Arial" charset="0"/>
              <a:cs typeface="Arial" charset="0"/>
            </a:endParaRPr>
          </a:p>
          <a:p>
            <a:pPr marL="342900" indent="-342900">
              <a:buFont typeface="Arial" charset="0"/>
              <a:buChar char="•"/>
            </a:pPr>
            <a:r>
              <a:rPr lang="en-US" sz="1400" dirty="0">
                <a:latin typeface="Arial" charset="0"/>
                <a:ea typeface="Arial" charset="0"/>
                <a:cs typeface="Arial" charset="0"/>
              </a:rPr>
              <a:t>High-risk hospital workers </a:t>
            </a:r>
            <a:r>
              <a:rPr lang="en-US" sz="1400" dirty="0">
                <a:solidFill>
                  <a:srgbClr val="000000"/>
                </a:solidFill>
                <a:latin typeface="Arial" charset="0"/>
                <a:ea typeface="Arial" charset="0"/>
                <a:cs typeface="Arial" charset="0"/>
              </a:rPr>
              <a:t>(emergency room workers, ICU staff &amp; Pulmonary Department staff)</a:t>
            </a:r>
          </a:p>
          <a:p>
            <a:pPr marL="342900" indent="-342900">
              <a:buFont typeface="Arial" charset="0"/>
              <a:buChar char="•"/>
            </a:pPr>
            <a:r>
              <a:rPr lang="en-US" sz="1400" dirty="0">
                <a:solidFill>
                  <a:srgbClr val="000000"/>
                </a:solidFill>
                <a:latin typeface="Arial" charset="0"/>
                <a:ea typeface="Arial" charset="0"/>
                <a:cs typeface="Arial" charset="0"/>
              </a:rPr>
              <a:t>Nursing home residents and staff</a:t>
            </a:r>
          </a:p>
          <a:p>
            <a:pPr marL="342900" indent="-342900">
              <a:buFont typeface="Arial" charset="0"/>
              <a:buChar char="•"/>
            </a:pPr>
            <a:r>
              <a:rPr lang="en-US" sz="1400" dirty="0">
                <a:solidFill>
                  <a:srgbClr val="000000"/>
                </a:solidFill>
                <a:latin typeface="Arial" charset="0"/>
                <a:ea typeface="Arial" charset="0"/>
                <a:cs typeface="Arial" charset="0"/>
              </a:rPr>
              <a:t>Federally Qualified Health Care Center employees</a:t>
            </a:r>
          </a:p>
          <a:p>
            <a:pPr marL="342900" indent="-342900">
              <a:buFont typeface="Arial" charset="0"/>
              <a:buChar char="•"/>
            </a:pPr>
            <a:r>
              <a:rPr lang="en-US" sz="1400" dirty="0">
                <a:solidFill>
                  <a:srgbClr val="000000"/>
                </a:solidFill>
                <a:latin typeface="Arial" charset="0"/>
                <a:ea typeface="Arial" charset="0"/>
                <a:cs typeface="Arial" charset="0"/>
              </a:rPr>
              <a:t>EMS workers</a:t>
            </a:r>
          </a:p>
          <a:p>
            <a:pPr marL="342900" indent="-342900">
              <a:buFont typeface="Arial" charset="0"/>
              <a:buChar char="•"/>
            </a:pPr>
            <a:r>
              <a:rPr lang="en-US" sz="1400" dirty="0">
                <a:solidFill>
                  <a:srgbClr val="000000"/>
                </a:solidFill>
                <a:latin typeface="Arial" charset="0"/>
                <a:ea typeface="Arial" charset="0"/>
                <a:cs typeface="Arial" charset="0"/>
              </a:rPr>
              <a:t>Coroners, medical examiners and certain funeral workers</a:t>
            </a:r>
          </a:p>
          <a:p>
            <a:pPr marL="342900" indent="-342900">
              <a:buFont typeface="Arial" charset="0"/>
              <a:buChar char="•"/>
            </a:pPr>
            <a:r>
              <a:rPr lang="en-US" sz="1400" dirty="0">
                <a:solidFill>
                  <a:srgbClr val="000000"/>
                </a:solidFill>
                <a:latin typeface="Arial" charset="0"/>
                <a:ea typeface="Arial" charset="0"/>
                <a:cs typeface="Arial" charset="0"/>
              </a:rPr>
              <a:t>Staff and residents at OPWDD, OMH and OASAS facilities</a:t>
            </a:r>
          </a:p>
          <a:p>
            <a:pPr marL="342900" indent="-342900">
              <a:buFont typeface="Arial" charset="0"/>
              <a:buChar char="•"/>
            </a:pPr>
            <a:r>
              <a:rPr lang="en-US" sz="1400" dirty="0">
                <a:solidFill>
                  <a:srgbClr val="000000"/>
                </a:solidFill>
                <a:latin typeface="Arial" charset="0"/>
                <a:ea typeface="Arial" charset="0"/>
                <a:cs typeface="Arial" charset="0"/>
              </a:rPr>
              <a:t>Urgent Care Center employees</a:t>
            </a:r>
          </a:p>
          <a:p>
            <a:pPr marL="342900" indent="-342900">
              <a:buFont typeface="Arial" charset="0"/>
              <a:buChar char="•"/>
            </a:pPr>
            <a:r>
              <a:rPr lang="en-US" sz="1400" dirty="0">
                <a:solidFill>
                  <a:srgbClr val="000000"/>
                </a:solidFill>
                <a:latin typeface="Arial" charset="0"/>
                <a:ea typeface="Arial" charset="0"/>
                <a:cs typeface="Arial" charset="0"/>
              </a:rPr>
              <a:t>Individuals administering COVID-19 vaccines, including local health department staff </a:t>
            </a:r>
            <a:r>
              <a:rPr lang="en-US" sz="1400" dirty="0">
                <a:latin typeface="Arial" charset="0"/>
                <a:ea typeface="Arial" charset="0"/>
                <a:cs typeface="Arial" charset="0"/>
              </a:rPr>
              <a:t/>
            </a:r>
            <a:br>
              <a:rPr lang="en-US" sz="1400" dirty="0">
                <a:latin typeface="Arial" charset="0"/>
                <a:ea typeface="Arial" charset="0"/>
                <a:cs typeface="Arial" charset="0"/>
              </a:rPr>
            </a:br>
            <a:endParaRPr lang="en-US" sz="1400" dirty="0">
              <a:latin typeface="Arial" charset="0"/>
              <a:ea typeface="Arial" charset="0"/>
              <a:cs typeface="Arial" charset="0"/>
            </a:endParaRPr>
          </a:p>
          <a:p>
            <a:r>
              <a:rPr lang="en-US" dirty="0" smtClean="0">
                <a:latin typeface="Arial" charset="0"/>
                <a:ea typeface="Arial" charset="0"/>
                <a:cs typeface="Arial" charset="0"/>
              </a:rPr>
              <a:t>Phase 1b:</a:t>
            </a:r>
          </a:p>
          <a:p>
            <a:endParaRPr lang="en-US" sz="1400" dirty="0" smtClean="0">
              <a:latin typeface="Arial" charset="0"/>
              <a:ea typeface="Arial" charset="0"/>
              <a:cs typeface="Arial" charset="0"/>
            </a:endParaRPr>
          </a:p>
          <a:p>
            <a:pPr marL="342900" indent="-342900">
              <a:buFont typeface="Arial" charset="0"/>
              <a:buChar char="•"/>
            </a:pPr>
            <a:r>
              <a:rPr lang="en-US" sz="1400" dirty="0" smtClean="0">
                <a:latin typeface="Arial" charset="0"/>
                <a:ea typeface="Arial" charset="0"/>
                <a:cs typeface="Arial" charset="0"/>
              </a:rPr>
              <a:t>Essential workers and adults in the general public aged 75+</a:t>
            </a:r>
          </a:p>
        </p:txBody>
      </p:sp>
      <p:sp>
        <p:nvSpPr>
          <p:cNvPr id="5" name="TextBox 4"/>
          <p:cNvSpPr txBox="1"/>
          <p:nvPr/>
        </p:nvSpPr>
        <p:spPr>
          <a:xfrm>
            <a:off x="6462993" y="5272420"/>
            <a:ext cx="2590629" cy="830997"/>
          </a:xfrm>
          <a:prstGeom prst="rect">
            <a:avLst/>
          </a:prstGeom>
          <a:noFill/>
        </p:spPr>
        <p:txBody>
          <a:bodyPr wrap="square" rtlCol="0">
            <a:spAutoFit/>
          </a:bodyPr>
          <a:lstStyle/>
          <a:p>
            <a:pPr algn="r"/>
            <a:endParaRPr lang="en-US" sz="1200" dirty="0" smtClean="0">
              <a:latin typeface="Arial" charset="0"/>
              <a:ea typeface="Arial" charset="0"/>
              <a:cs typeface="Arial" charset="0"/>
            </a:endParaRPr>
          </a:p>
          <a:p>
            <a:pPr algn="r"/>
            <a:r>
              <a:rPr lang="en-US" sz="1200" dirty="0" smtClean="0">
                <a:latin typeface="Arial" charset="0"/>
                <a:ea typeface="Arial" charset="0"/>
                <a:cs typeface="Arial" charset="0"/>
              </a:rPr>
              <a:t>Updated </a:t>
            </a:r>
            <a:r>
              <a:rPr lang="en-US" sz="1200" dirty="0">
                <a:latin typeface="Arial" charset="0"/>
                <a:ea typeface="Arial" charset="0"/>
                <a:cs typeface="Arial" charset="0"/>
              </a:rPr>
              <a:t>information will be available at </a:t>
            </a:r>
            <a:r>
              <a:rPr lang="en-US" sz="1200" dirty="0">
                <a:latin typeface="Arial" charset="0"/>
                <a:ea typeface="Arial" charset="0"/>
                <a:cs typeface="Arial" charset="0"/>
                <a:hlinkClick r:id="rId3"/>
              </a:rPr>
              <a:t>ny.gov/vaccine</a:t>
            </a:r>
            <a:endParaRPr lang="en-US" sz="1200" dirty="0">
              <a:latin typeface="Arial" charset="0"/>
              <a:ea typeface="Arial" charset="0"/>
              <a:cs typeface="Arial" charset="0"/>
            </a:endParaRPr>
          </a:p>
          <a:p>
            <a:pPr algn="r"/>
            <a:endParaRPr lang="en-US" sz="1200" dirty="0"/>
          </a:p>
        </p:txBody>
      </p:sp>
      <p:sp>
        <p:nvSpPr>
          <p:cNvPr id="13" name="TextBox 12">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
        <p:nvSpPr>
          <p:cNvPr id="10" name="TextBox 9"/>
          <p:cNvSpPr txBox="1"/>
          <p:nvPr/>
        </p:nvSpPr>
        <p:spPr>
          <a:xfrm>
            <a:off x="439386" y="1845013"/>
            <a:ext cx="7835933" cy="369332"/>
          </a:xfrm>
          <a:prstGeom prst="rect">
            <a:avLst/>
          </a:prstGeom>
          <a:noFill/>
        </p:spPr>
        <p:txBody>
          <a:bodyPr wrap="square" rtlCol="0">
            <a:spAutoFit/>
          </a:bodyPr>
          <a:lstStyle/>
          <a:p>
            <a:r>
              <a:rPr lang="en-US" dirty="0" smtClean="0">
                <a:latin typeface="Arial" charset="0"/>
                <a:ea typeface="Arial" charset="0"/>
                <a:cs typeface="Arial" charset="0"/>
              </a:rPr>
              <a:t>The CDC’s Advisory Committee on Immunization Practices calls for:</a:t>
            </a:r>
            <a:endParaRPr lang="en-US" dirty="0">
              <a:latin typeface="Arial" charset="0"/>
              <a:ea typeface="Arial" charset="0"/>
              <a:cs typeface="Arial" charset="0"/>
            </a:endParaRPr>
          </a:p>
        </p:txBody>
      </p:sp>
    </p:spTree>
    <p:extLst>
      <p:ext uri="{BB962C8B-B14F-4D97-AF65-F5344CB8AC3E}">
        <p14:creationId xmlns:p14="http://schemas.microsoft.com/office/powerpoint/2010/main" val="225939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6241774" y="6234569"/>
            <a:ext cx="2848929" cy="570642"/>
          </a:xfrm>
        </p:spPr>
        <p:txBody>
          <a:bodyPr/>
          <a:lstStyle/>
          <a:p>
            <a:fld id="{43F30E20-EE90-457A-9656-D68D36F5B32D}" type="slidenum">
              <a:rPr lang="en-US" sz="2400" b="1" smtClean="0">
                <a:solidFill>
                  <a:schemeClr val="bg1"/>
                </a:solidFill>
                <a:latin typeface="Arial Bold" charset="0"/>
              </a:rPr>
              <a:t>26</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5" name="TextBox 14">
            <a:extLst>
              <a:ext uri="{FF2B5EF4-FFF2-40B4-BE49-F238E27FC236}">
                <a16:creationId xmlns:a16="http://schemas.microsoft.com/office/drawing/2014/main" xmlns="" id="{556D4B09-6F42-4395-8CB3-677413F86C1C}"/>
              </a:ext>
            </a:extLst>
          </p:cNvPr>
          <p:cNvSpPr txBox="1"/>
          <p:nvPr/>
        </p:nvSpPr>
        <p:spPr>
          <a:xfrm>
            <a:off x="1453341" y="1061319"/>
            <a:ext cx="6070930" cy="646331"/>
          </a:xfrm>
          <a:prstGeom prst="rect">
            <a:avLst/>
          </a:prstGeom>
          <a:noFill/>
        </p:spPr>
        <p:txBody>
          <a:bodyPr wrap="square" rtlCol="0">
            <a:spAutoFit/>
          </a:bodyPr>
          <a:lstStyle/>
          <a:p>
            <a:pPr algn="ctr"/>
            <a:r>
              <a:rPr lang="en-US" sz="3600" b="1" dirty="0" smtClean="0">
                <a:latin typeface="Arial Bold" charset="0"/>
              </a:rPr>
              <a:t>Distribution?</a:t>
            </a:r>
          </a:p>
        </p:txBody>
      </p:sp>
      <p:sp>
        <p:nvSpPr>
          <p:cNvPr id="12" name="TextBox 11"/>
          <p:cNvSpPr txBox="1"/>
          <p:nvPr/>
        </p:nvSpPr>
        <p:spPr>
          <a:xfrm>
            <a:off x="403760" y="1836631"/>
            <a:ext cx="8336478" cy="923330"/>
          </a:xfrm>
          <a:prstGeom prst="rect">
            <a:avLst/>
          </a:prstGeom>
          <a:noFill/>
        </p:spPr>
        <p:txBody>
          <a:bodyPr wrap="square" rtlCol="0">
            <a:spAutoFit/>
          </a:bodyPr>
          <a:lstStyle/>
          <a:p>
            <a:pPr>
              <a:lnSpc>
                <a:spcPct val="150000"/>
              </a:lnSpc>
            </a:pPr>
            <a:r>
              <a:rPr lang="en-US" dirty="0" smtClean="0">
                <a:latin typeface="Arial" charset="0"/>
                <a:ea typeface="Arial" charset="0"/>
                <a:cs typeface="Arial" charset="0"/>
              </a:rPr>
              <a:t>Phase 1a has begun. </a:t>
            </a:r>
          </a:p>
          <a:p>
            <a:pPr>
              <a:lnSpc>
                <a:spcPct val="150000"/>
              </a:lnSpc>
            </a:pPr>
            <a:r>
              <a:rPr lang="en-US" dirty="0" smtClean="0">
                <a:latin typeface="Arial" charset="0"/>
                <a:ea typeface="Arial" charset="0"/>
                <a:cs typeface="Arial" charset="0"/>
              </a:rPr>
              <a:t>Phase 1b is not expected to begin until around the end of January.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38" y="3054414"/>
            <a:ext cx="3940401" cy="2626293"/>
          </a:xfrm>
          <a:prstGeom prst="rect">
            <a:avLst/>
          </a:prstGeom>
        </p:spPr>
      </p:pic>
      <p:sp>
        <p:nvSpPr>
          <p:cNvPr id="14" name="TextBox 13">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
        <p:nvSpPr>
          <p:cNvPr id="11" name="TextBox 10"/>
          <p:cNvSpPr txBox="1"/>
          <p:nvPr/>
        </p:nvSpPr>
        <p:spPr>
          <a:xfrm>
            <a:off x="6462993" y="5272420"/>
            <a:ext cx="2590629" cy="830997"/>
          </a:xfrm>
          <a:prstGeom prst="rect">
            <a:avLst/>
          </a:prstGeom>
          <a:noFill/>
        </p:spPr>
        <p:txBody>
          <a:bodyPr wrap="square" rtlCol="0">
            <a:spAutoFit/>
          </a:bodyPr>
          <a:lstStyle/>
          <a:p>
            <a:pPr algn="r"/>
            <a:endParaRPr lang="en-US" sz="1200" dirty="0" smtClean="0">
              <a:latin typeface="Arial" charset="0"/>
              <a:ea typeface="Arial" charset="0"/>
              <a:cs typeface="Arial" charset="0"/>
            </a:endParaRPr>
          </a:p>
          <a:p>
            <a:pPr algn="r"/>
            <a:r>
              <a:rPr lang="en-US" sz="1200" smtClean="0">
                <a:latin typeface="Arial" charset="0"/>
                <a:ea typeface="Arial" charset="0"/>
                <a:cs typeface="Arial" charset="0"/>
              </a:rPr>
              <a:t>Updated </a:t>
            </a:r>
            <a:r>
              <a:rPr lang="en-US" sz="1200" dirty="0">
                <a:latin typeface="Arial" charset="0"/>
                <a:ea typeface="Arial" charset="0"/>
                <a:cs typeface="Arial" charset="0"/>
              </a:rPr>
              <a:t>information will be available at </a:t>
            </a:r>
            <a:r>
              <a:rPr lang="en-US" sz="1200" dirty="0">
                <a:latin typeface="Arial" charset="0"/>
                <a:ea typeface="Arial" charset="0"/>
                <a:cs typeface="Arial" charset="0"/>
                <a:hlinkClick r:id="rId4"/>
              </a:rPr>
              <a:t>ny.gov/vaccine</a:t>
            </a:r>
            <a:endParaRPr lang="en-US" sz="1200" dirty="0">
              <a:latin typeface="Arial" charset="0"/>
              <a:ea typeface="Arial" charset="0"/>
              <a:cs typeface="Arial" charset="0"/>
            </a:endParaRPr>
          </a:p>
          <a:p>
            <a:pPr algn="r"/>
            <a:endParaRPr lang="en-US" sz="1200" dirty="0"/>
          </a:p>
        </p:txBody>
      </p:sp>
    </p:spTree>
    <p:extLst>
      <p:ext uri="{BB962C8B-B14F-4D97-AF65-F5344CB8AC3E}">
        <p14:creationId xmlns:p14="http://schemas.microsoft.com/office/powerpoint/2010/main" val="1340835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6573078" y="6234569"/>
            <a:ext cx="2517625" cy="570642"/>
          </a:xfrm>
        </p:spPr>
        <p:txBody>
          <a:bodyPr/>
          <a:lstStyle/>
          <a:p>
            <a:fld id="{43F30E20-EE90-457A-9656-D68D36F5B32D}" type="slidenum">
              <a:rPr lang="en-US" sz="2400" b="1" smtClean="0">
                <a:solidFill>
                  <a:schemeClr val="bg1"/>
                </a:solidFill>
                <a:latin typeface="Arial Bold" charset="0"/>
              </a:rPr>
              <a:t>27</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5" name="TextBox 14">
            <a:extLst>
              <a:ext uri="{FF2B5EF4-FFF2-40B4-BE49-F238E27FC236}">
                <a16:creationId xmlns:a16="http://schemas.microsoft.com/office/drawing/2014/main" xmlns="" id="{556D4B09-6F42-4395-8CB3-677413F86C1C}"/>
              </a:ext>
            </a:extLst>
          </p:cNvPr>
          <p:cNvSpPr txBox="1"/>
          <p:nvPr/>
        </p:nvSpPr>
        <p:spPr>
          <a:xfrm>
            <a:off x="1453341" y="1061319"/>
            <a:ext cx="6070930" cy="1200329"/>
          </a:xfrm>
          <a:prstGeom prst="rect">
            <a:avLst/>
          </a:prstGeom>
          <a:noFill/>
        </p:spPr>
        <p:txBody>
          <a:bodyPr wrap="square" rtlCol="0">
            <a:spAutoFit/>
          </a:bodyPr>
          <a:lstStyle/>
          <a:p>
            <a:pPr algn="ctr"/>
            <a:r>
              <a:rPr lang="en-US" sz="3600" b="1" dirty="0" smtClean="0">
                <a:latin typeface="Arial Bold" charset="0"/>
              </a:rPr>
              <a:t>Don’t throw out your mask yet.</a:t>
            </a:r>
          </a:p>
        </p:txBody>
      </p:sp>
      <p:sp>
        <p:nvSpPr>
          <p:cNvPr id="12" name="TextBox 11"/>
          <p:cNvSpPr txBox="1"/>
          <p:nvPr/>
        </p:nvSpPr>
        <p:spPr>
          <a:xfrm>
            <a:off x="403760" y="2020348"/>
            <a:ext cx="8336478" cy="3139321"/>
          </a:xfrm>
          <a:prstGeom prst="rect">
            <a:avLst/>
          </a:prstGeom>
          <a:noFill/>
        </p:spPr>
        <p:txBody>
          <a:bodyPr wrap="square" rtlCol="0">
            <a:spAutoFit/>
          </a:bodyPr>
          <a:lstStyle/>
          <a:p>
            <a:endParaRPr lang="en-US" dirty="0" smtClean="0">
              <a:latin typeface="Arial" charset="0"/>
              <a:ea typeface="Arial" charset="0"/>
              <a:cs typeface="Arial" charset="0"/>
            </a:endParaRPr>
          </a:p>
          <a:p>
            <a:endParaRPr lang="en-US" dirty="0" smtClean="0">
              <a:latin typeface="Arial" charset="0"/>
              <a:ea typeface="Arial" charset="0"/>
              <a:cs typeface="Arial" charset="0"/>
            </a:endParaRPr>
          </a:p>
          <a:p>
            <a:pPr marL="285750" indent="-285750">
              <a:buFont typeface="Arial" charset="0"/>
              <a:buChar char="•"/>
            </a:pPr>
            <a:r>
              <a:rPr lang="en-US" dirty="0" smtClean="0">
                <a:latin typeface="Arial" charset="0"/>
                <a:ea typeface="Arial" charset="0"/>
                <a:cs typeface="Arial" charset="0"/>
              </a:rPr>
              <a:t>COVID-19 </a:t>
            </a:r>
            <a:r>
              <a:rPr lang="en-US" dirty="0">
                <a:latin typeface="Arial" charset="0"/>
                <a:ea typeface="Arial" charset="0"/>
                <a:cs typeface="Arial" charset="0"/>
              </a:rPr>
              <a:t>vaccines are </a:t>
            </a:r>
            <a:r>
              <a:rPr lang="en-US" dirty="0" smtClean="0">
                <a:latin typeface="Arial" charset="0"/>
                <a:ea typeface="Arial" charset="0"/>
                <a:cs typeface="Arial" charset="0"/>
              </a:rPr>
              <a:t>just one of many important </a:t>
            </a:r>
            <a:r>
              <a:rPr lang="en-US" dirty="0">
                <a:latin typeface="Arial" charset="0"/>
                <a:ea typeface="Arial" charset="0"/>
                <a:cs typeface="Arial" charset="0"/>
              </a:rPr>
              <a:t>tools to help us stop this pandemic</a:t>
            </a:r>
            <a:r>
              <a:rPr lang="en-US" dirty="0" smtClean="0">
                <a:latin typeface="Arial" charset="0"/>
                <a:ea typeface="Arial" charset="0"/>
                <a:cs typeface="Arial" charset="0"/>
              </a:rPr>
              <a:t>.</a:t>
            </a:r>
          </a:p>
          <a:p>
            <a:endParaRPr lang="en-US" dirty="0">
              <a:latin typeface="Arial" charset="0"/>
              <a:ea typeface="Arial" charset="0"/>
              <a:cs typeface="Arial" charset="0"/>
            </a:endParaRPr>
          </a:p>
          <a:p>
            <a:pPr marL="285750" indent="-285750">
              <a:buFont typeface="Arial" charset="0"/>
              <a:buChar char="•"/>
            </a:pPr>
            <a:r>
              <a:rPr lang="en-US" dirty="0">
                <a:latin typeface="Arial" charset="0"/>
                <a:ea typeface="Arial" charset="0"/>
                <a:cs typeface="Arial" charset="0"/>
              </a:rPr>
              <a:t>It’s important for everyone to continue using all the tools </a:t>
            </a:r>
            <a:r>
              <a:rPr lang="en-US" dirty="0" smtClean="0">
                <a:latin typeface="Arial" charset="0"/>
                <a:ea typeface="Arial" charset="0"/>
                <a:cs typeface="Arial" charset="0"/>
              </a:rPr>
              <a:t>we have to combat COVID as the vaccine becomes more available over time. </a:t>
            </a:r>
          </a:p>
          <a:p>
            <a:endParaRPr lang="en-US" dirty="0">
              <a:latin typeface="Arial" charset="0"/>
              <a:ea typeface="Arial" charset="0"/>
              <a:cs typeface="Arial" charset="0"/>
            </a:endParaRPr>
          </a:p>
          <a:p>
            <a:pPr marL="285750" indent="-285750">
              <a:buFont typeface="Arial" charset="0"/>
              <a:buChar char="•"/>
            </a:pPr>
            <a:r>
              <a:rPr lang="en-US" dirty="0" smtClean="0">
                <a:latin typeface="Arial" charset="0"/>
                <a:ea typeface="Arial" charset="0"/>
                <a:cs typeface="Arial" charset="0"/>
              </a:rPr>
              <a:t>Wear a mask, social distance, avoid gatherings and wash your hands frequently. Taking these steps will still be a great way to protect yourself and others.</a:t>
            </a:r>
            <a:endParaRPr lang="en-US" dirty="0">
              <a:latin typeface="Arial" charset="0"/>
              <a:ea typeface="Arial" charset="0"/>
              <a:cs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064879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28</a:t>
            </a:fld>
            <a:endParaRPr lang="en-US" sz="2400" b="1" dirty="0">
              <a:solidFill>
                <a:schemeClr val="bg1"/>
              </a:solidFill>
              <a:latin typeface="Arial Bold"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2" name="TextBox 11">
            <a:extLst>
              <a:ext uri="{FF2B5EF4-FFF2-40B4-BE49-F238E27FC236}">
                <a16:creationId xmlns:a16="http://schemas.microsoft.com/office/drawing/2014/main" xmlns="" id="{556D4B09-6F42-4395-8CB3-677413F86C1C}"/>
              </a:ext>
            </a:extLst>
          </p:cNvPr>
          <p:cNvSpPr txBox="1"/>
          <p:nvPr/>
        </p:nvSpPr>
        <p:spPr>
          <a:xfrm>
            <a:off x="90376" y="2898058"/>
            <a:ext cx="8963246" cy="1323439"/>
          </a:xfrm>
          <a:prstGeom prst="rect">
            <a:avLst/>
          </a:prstGeom>
          <a:noFill/>
        </p:spPr>
        <p:txBody>
          <a:bodyPr wrap="square" rtlCol="0">
            <a:spAutoFit/>
          </a:bodyPr>
          <a:lstStyle/>
          <a:p>
            <a:pPr algn="ctr"/>
            <a:r>
              <a:rPr lang="en-US" sz="8000" b="1" dirty="0" smtClean="0">
                <a:latin typeface="Arial Bold" charset="0"/>
              </a:rPr>
              <a:t>#</a:t>
            </a:r>
            <a:r>
              <a:rPr lang="en-US" sz="8000" b="1" dirty="0" err="1" smtClean="0">
                <a:latin typeface="Arial Bold" charset="0"/>
              </a:rPr>
              <a:t>VaccinateNY</a:t>
            </a:r>
            <a:endParaRPr lang="en-US" sz="8000" b="1" dirty="0" smtClean="0">
              <a:latin typeface="Arial Bold" charset="0"/>
            </a:endParaRPr>
          </a:p>
        </p:txBody>
      </p:sp>
      <p:sp>
        <p:nvSpPr>
          <p:cNvPr id="5" name="TextBox 4"/>
          <p:cNvSpPr txBox="1"/>
          <p:nvPr/>
        </p:nvSpPr>
        <p:spPr>
          <a:xfrm>
            <a:off x="706060" y="1578199"/>
            <a:ext cx="7743217" cy="523220"/>
          </a:xfrm>
          <a:prstGeom prst="rect">
            <a:avLst/>
          </a:prstGeom>
          <a:noFill/>
        </p:spPr>
        <p:txBody>
          <a:bodyPr wrap="square" rtlCol="0">
            <a:spAutoFit/>
          </a:bodyPr>
          <a:lstStyle/>
          <a:p>
            <a:pPr algn="ctr"/>
            <a:r>
              <a:rPr lang="en-US" sz="2800" dirty="0" smtClean="0">
                <a:latin typeface="Arial" charset="0"/>
                <a:ea typeface="Arial" charset="0"/>
                <a:cs typeface="Arial" charset="0"/>
              </a:rPr>
              <a:t>Join the conversation on social media:</a:t>
            </a:r>
            <a:endParaRPr lang="en-US" sz="2800" dirty="0">
              <a:latin typeface="Arial" charset="0"/>
              <a:ea typeface="Arial" charset="0"/>
              <a:cs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544539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29</a:t>
            </a:fld>
            <a:endParaRPr lang="en-US" sz="2400" b="1" dirty="0">
              <a:solidFill>
                <a:schemeClr val="bg1"/>
              </a:solidFill>
              <a:latin typeface="Arial Bold"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1" name="TextBox 10">
            <a:extLst>
              <a:ext uri="{FF2B5EF4-FFF2-40B4-BE49-F238E27FC236}">
                <a16:creationId xmlns:a16="http://schemas.microsoft.com/office/drawing/2014/main" xmlns="" id="{556D4B09-6F42-4395-8CB3-677413F86C1C}"/>
              </a:ext>
            </a:extLst>
          </p:cNvPr>
          <p:cNvSpPr txBox="1"/>
          <p:nvPr/>
        </p:nvSpPr>
        <p:spPr>
          <a:xfrm>
            <a:off x="90376" y="2786486"/>
            <a:ext cx="8963246" cy="1015663"/>
          </a:xfrm>
          <a:prstGeom prst="rect">
            <a:avLst/>
          </a:prstGeom>
          <a:noFill/>
        </p:spPr>
        <p:txBody>
          <a:bodyPr wrap="square" rtlCol="0">
            <a:spAutoFit/>
          </a:bodyPr>
          <a:lstStyle/>
          <a:p>
            <a:pPr algn="ctr"/>
            <a:r>
              <a:rPr lang="en-US" sz="6000" b="1" dirty="0" smtClean="0">
                <a:latin typeface="Arial Bold" charset="0"/>
              </a:rPr>
              <a:t>Thank you.</a:t>
            </a:r>
          </a:p>
        </p:txBody>
      </p:sp>
      <p:sp>
        <p:nvSpPr>
          <p:cNvPr id="10" name="TextBox 9">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381375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8619893" y="6234569"/>
            <a:ext cx="470810" cy="570642"/>
          </a:xfrm>
        </p:spPr>
        <p:txBody>
          <a:bodyPr/>
          <a:lstStyle/>
          <a:p>
            <a:fld id="{43F30E20-EE90-457A-9656-D68D36F5B32D}" type="slidenum">
              <a:rPr lang="en-US" sz="2400" b="1" smtClean="0">
                <a:solidFill>
                  <a:schemeClr val="bg1"/>
                </a:solidFill>
                <a:latin typeface="Arial Bold" charset="0"/>
              </a:rPr>
              <a:t>3</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558" y="1226854"/>
            <a:ext cx="6615456" cy="4452710"/>
          </a:xfrm>
          <a:prstGeom prst="rect">
            <a:avLst/>
          </a:prstGeom>
        </p:spPr>
      </p:pic>
      <p:sp>
        <p:nvSpPr>
          <p:cNvPr id="10" name="TextBox 9">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813085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30</a:t>
            </a:fld>
            <a:endParaRPr lang="en-US" sz="2400" b="1" dirty="0">
              <a:solidFill>
                <a:schemeClr val="bg1"/>
              </a:solidFill>
              <a:latin typeface="Arial Bold" charset="0"/>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 name="TextBox 1"/>
          <p:cNvSpPr txBox="1"/>
          <p:nvPr/>
        </p:nvSpPr>
        <p:spPr>
          <a:xfrm>
            <a:off x="318052" y="1711711"/>
            <a:ext cx="8544051" cy="3816429"/>
          </a:xfrm>
          <a:prstGeom prst="rect">
            <a:avLst/>
          </a:prstGeom>
          <a:noFill/>
        </p:spPr>
        <p:txBody>
          <a:bodyPr wrap="square" rtlCol="0">
            <a:spAutoFit/>
          </a:bodyPr>
          <a:lstStyle/>
          <a:p>
            <a:pPr marL="285750" indent="-285750">
              <a:buFont typeface="Arial" charset="0"/>
              <a:buChar char="•"/>
            </a:pPr>
            <a:r>
              <a:rPr lang="en-US" sz="1100" dirty="0" smtClean="0">
                <a:latin typeface="Arial" charset="0"/>
                <a:ea typeface="Arial" charset="0"/>
                <a:cs typeface="Arial" charset="0"/>
              </a:rPr>
              <a:t>NYS COVID-19 vaccine website: </a:t>
            </a:r>
            <a:r>
              <a:rPr lang="en-US" sz="1100" dirty="0" smtClean="0">
                <a:latin typeface="Arial" charset="0"/>
                <a:ea typeface="Arial" charset="0"/>
                <a:cs typeface="Arial" charset="0"/>
                <a:hlinkClick r:id="rId3"/>
              </a:rPr>
              <a:t>www.ny.gov/vaccine</a:t>
            </a:r>
            <a:r>
              <a:rPr lang="en-US" sz="1100" dirty="0" smtClean="0">
                <a:latin typeface="Arial" charset="0"/>
                <a:ea typeface="Arial" charset="0"/>
                <a:cs typeface="Arial" charset="0"/>
              </a:rPr>
              <a:t> </a:t>
            </a:r>
          </a:p>
          <a:p>
            <a:pPr marL="285750" indent="-285750">
              <a:buFont typeface="Arial" charset="0"/>
              <a:buChar char="•"/>
            </a:pPr>
            <a:r>
              <a:rPr lang="en-US" sz="1100" dirty="0" smtClean="0">
                <a:latin typeface="Arial" charset="0"/>
                <a:ea typeface="Arial" charset="0"/>
                <a:cs typeface="Arial" charset="0"/>
              </a:rPr>
              <a:t>NYS Department of Health Frequently Asked Questions: </a:t>
            </a:r>
            <a:r>
              <a:rPr lang="en-US" sz="1100" dirty="0">
                <a:latin typeface="Arial" charset="0"/>
                <a:ea typeface="Arial" charset="0"/>
                <a:cs typeface="Arial" charset="0"/>
                <a:hlinkClick r:id="rId4"/>
              </a:rPr>
              <a:t>https://</a:t>
            </a:r>
            <a:r>
              <a:rPr lang="en-US" sz="1100" dirty="0" smtClean="0">
                <a:latin typeface="Arial" charset="0"/>
                <a:ea typeface="Arial" charset="0"/>
                <a:cs typeface="Arial" charset="0"/>
                <a:hlinkClick r:id="rId4"/>
              </a:rPr>
              <a:t>covid19vaccine.health.ny.gov/frequently-asked-questions</a:t>
            </a:r>
            <a:endParaRPr lang="en-US" sz="1100" dirty="0" smtClean="0">
              <a:latin typeface="Arial" charset="0"/>
              <a:ea typeface="Arial" charset="0"/>
              <a:cs typeface="Arial" charset="0"/>
            </a:endParaRPr>
          </a:p>
          <a:p>
            <a:pPr marL="285750" indent="-285750">
              <a:buFont typeface="Arial" charset="0"/>
              <a:buChar char="•"/>
            </a:pPr>
            <a:r>
              <a:rPr lang="en-US" sz="1100" dirty="0">
                <a:latin typeface="Arial" charset="0"/>
                <a:ea typeface="Arial" charset="0"/>
                <a:cs typeface="Arial" charset="0"/>
              </a:rPr>
              <a:t>CDC’s Frequently Asked Questions: </a:t>
            </a:r>
            <a:r>
              <a:rPr lang="en-US" sz="1100" dirty="0">
                <a:latin typeface="Arial" charset="0"/>
                <a:ea typeface="Arial" charset="0"/>
                <a:cs typeface="Arial" charset="0"/>
                <a:hlinkClick r:id="rId5"/>
              </a:rPr>
              <a:t>https://</a:t>
            </a:r>
            <a:r>
              <a:rPr lang="en-US" sz="1100" dirty="0" smtClean="0">
                <a:latin typeface="Arial" charset="0"/>
                <a:ea typeface="Arial" charset="0"/>
                <a:cs typeface="Arial" charset="0"/>
                <a:hlinkClick r:id="rId5"/>
              </a:rPr>
              <a:t>www.cdc.gov/coronavirus/2019-ncov/vaccines/faq.html</a:t>
            </a:r>
            <a:r>
              <a:rPr lang="en-US" sz="1100" dirty="0" smtClean="0">
                <a:latin typeface="Arial" charset="0"/>
                <a:ea typeface="Arial" charset="0"/>
                <a:cs typeface="Arial" charset="0"/>
              </a:rPr>
              <a:t> </a:t>
            </a:r>
            <a:endParaRPr lang="en-US" sz="1100" dirty="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CDC webpage on ensuring </a:t>
            </a:r>
            <a:r>
              <a:rPr lang="en-US" sz="1100" dirty="0">
                <a:latin typeface="Arial" charset="0"/>
                <a:ea typeface="Arial" charset="0"/>
                <a:cs typeface="Arial" charset="0"/>
              </a:rPr>
              <a:t>COVID-19 vaccine safety: </a:t>
            </a:r>
            <a:r>
              <a:rPr lang="en-US" sz="1100" dirty="0">
                <a:latin typeface="Arial" charset="0"/>
                <a:ea typeface="Arial" charset="0"/>
                <a:cs typeface="Arial" charset="0"/>
                <a:hlinkClick r:id="rId6"/>
              </a:rPr>
              <a:t>https://</a:t>
            </a:r>
            <a:r>
              <a:rPr lang="en-US" sz="1100" dirty="0" smtClean="0">
                <a:latin typeface="Arial" charset="0"/>
                <a:ea typeface="Arial" charset="0"/>
                <a:cs typeface="Arial" charset="0"/>
                <a:hlinkClick r:id="rId6"/>
              </a:rPr>
              <a:t>www.cdc.gov/coronavirus/2019-ncov/vaccines/safety.html</a:t>
            </a:r>
            <a:endParaRPr lang="en-US" sz="1100" dirty="0" smtClean="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CDC’s “8 Things to Know about the U.S. </a:t>
            </a:r>
            <a:r>
              <a:rPr lang="en-US" sz="1100" dirty="0">
                <a:latin typeface="Arial" charset="0"/>
                <a:ea typeface="Arial" charset="0"/>
                <a:cs typeface="Arial" charset="0"/>
              </a:rPr>
              <a:t>COVID-19 Vaccination Program”: </a:t>
            </a:r>
            <a:r>
              <a:rPr lang="en-US" sz="1100" dirty="0">
                <a:latin typeface="Arial" charset="0"/>
                <a:ea typeface="Arial" charset="0"/>
                <a:cs typeface="Arial" charset="0"/>
                <a:hlinkClick r:id="rId7"/>
              </a:rPr>
              <a:t>https://</a:t>
            </a:r>
            <a:r>
              <a:rPr lang="en-US" sz="1100" dirty="0" smtClean="0">
                <a:latin typeface="Arial" charset="0"/>
                <a:ea typeface="Arial" charset="0"/>
                <a:cs typeface="Arial" charset="0"/>
                <a:hlinkClick r:id="rId7"/>
              </a:rPr>
              <a:t>www.cdc.gov/coronavirus/2019-ncov/vaccines/8-things.html</a:t>
            </a:r>
            <a:r>
              <a:rPr lang="en-US" sz="1100" dirty="0" smtClean="0">
                <a:latin typeface="Arial" charset="0"/>
                <a:ea typeface="Arial" charset="0"/>
                <a:cs typeface="Arial" charset="0"/>
              </a:rPr>
              <a:t> </a:t>
            </a:r>
          </a:p>
          <a:p>
            <a:pPr marL="285750" indent="-285750">
              <a:buFont typeface="Arial" charset="0"/>
              <a:buChar char="•"/>
            </a:pPr>
            <a:r>
              <a:rPr lang="en-US" sz="1100" dirty="0">
                <a:latin typeface="Arial" charset="0"/>
                <a:ea typeface="Arial" charset="0"/>
                <a:cs typeface="Arial" charset="0"/>
              </a:rPr>
              <a:t>CDC explainer on mRNA vaccines: </a:t>
            </a:r>
            <a:r>
              <a:rPr lang="en-US" sz="1100" dirty="0">
                <a:latin typeface="Arial" charset="0"/>
                <a:ea typeface="Arial" charset="0"/>
                <a:cs typeface="Arial" charset="0"/>
                <a:hlinkClick r:id="rId8"/>
              </a:rPr>
              <a:t>https://www.cdc.gov/coronavirus/2019-ncov/vaccines/different-vaccines/mrna.html</a:t>
            </a:r>
            <a:r>
              <a:rPr lang="en-US" sz="1100" dirty="0">
                <a:latin typeface="Arial" charset="0"/>
                <a:ea typeface="Arial" charset="0"/>
                <a:cs typeface="Arial" charset="0"/>
              </a:rPr>
              <a:t> </a:t>
            </a:r>
          </a:p>
          <a:p>
            <a:pPr marL="285750" indent="-285750">
              <a:buFont typeface="Arial" charset="0"/>
              <a:buChar char="•"/>
            </a:pPr>
            <a:r>
              <a:rPr lang="en-US" sz="1100" dirty="0">
                <a:latin typeface="Arial" charset="0"/>
                <a:ea typeface="Arial" charset="0"/>
                <a:cs typeface="Arial" charset="0"/>
              </a:rPr>
              <a:t>CDC guide with key facts on COVID-19 vaccines: </a:t>
            </a:r>
            <a:r>
              <a:rPr lang="en-US" sz="1100" dirty="0">
                <a:latin typeface="Arial" charset="0"/>
                <a:ea typeface="Arial" charset="0"/>
                <a:cs typeface="Arial" charset="0"/>
                <a:hlinkClick r:id="rId9"/>
              </a:rPr>
              <a:t>https://</a:t>
            </a:r>
            <a:r>
              <a:rPr lang="en-US" sz="1100" dirty="0" smtClean="0">
                <a:latin typeface="Arial" charset="0"/>
                <a:ea typeface="Arial" charset="0"/>
                <a:cs typeface="Arial" charset="0"/>
                <a:hlinkClick r:id="rId9"/>
              </a:rPr>
              <a:t>www.cdc.gov/coronavirus/2019-ncov/vaccines/vaccine-benefits/facts.html</a:t>
            </a:r>
            <a:endParaRPr lang="en-US" sz="1100" dirty="0" smtClean="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CDC guide explaining how </a:t>
            </a:r>
            <a:r>
              <a:rPr lang="en-US" sz="1100" dirty="0">
                <a:latin typeface="Arial" charset="0"/>
                <a:ea typeface="Arial" charset="0"/>
                <a:cs typeface="Arial" charset="0"/>
              </a:rPr>
              <a:t>COVID-19 vaccines work: </a:t>
            </a:r>
            <a:r>
              <a:rPr lang="en-US" sz="1100" dirty="0">
                <a:latin typeface="Arial" charset="0"/>
                <a:ea typeface="Arial" charset="0"/>
                <a:cs typeface="Arial" charset="0"/>
                <a:hlinkClick r:id="rId10"/>
              </a:rPr>
              <a:t>https://</a:t>
            </a:r>
            <a:r>
              <a:rPr lang="en-US" sz="1100" dirty="0" smtClean="0">
                <a:latin typeface="Arial" charset="0"/>
                <a:ea typeface="Arial" charset="0"/>
                <a:cs typeface="Arial" charset="0"/>
                <a:hlinkClick r:id="rId10"/>
              </a:rPr>
              <a:t>www.cdc.gov/coronavirus/2019-ncov/vaccines/different-vaccines/how-they-work.html</a:t>
            </a:r>
            <a:endParaRPr lang="en-US" sz="1100" dirty="0" smtClean="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CDC guide explaining the benefits of the </a:t>
            </a:r>
            <a:r>
              <a:rPr lang="en-US" sz="1100" dirty="0">
                <a:latin typeface="Arial" charset="0"/>
                <a:ea typeface="Arial" charset="0"/>
                <a:cs typeface="Arial" charset="0"/>
              </a:rPr>
              <a:t>COVID-19 vaccine: </a:t>
            </a:r>
            <a:r>
              <a:rPr lang="en-US" sz="1100" dirty="0">
                <a:latin typeface="Arial" charset="0"/>
                <a:ea typeface="Arial" charset="0"/>
                <a:cs typeface="Arial" charset="0"/>
                <a:hlinkClick r:id="rId11"/>
              </a:rPr>
              <a:t>https://</a:t>
            </a:r>
            <a:r>
              <a:rPr lang="en-US" sz="1100" dirty="0" smtClean="0">
                <a:latin typeface="Arial" charset="0"/>
                <a:ea typeface="Arial" charset="0"/>
                <a:cs typeface="Arial" charset="0"/>
                <a:hlinkClick r:id="rId11"/>
              </a:rPr>
              <a:t>www.cdc.gov/coronavirus/2019-ncov/vaccines/vaccine-benefits.html</a:t>
            </a:r>
            <a:r>
              <a:rPr lang="en-US" sz="1100" dirty="0" smtClean="0">
                <a:latin typeface="Arial" charset="0"/>
                <a:ea typeface="Arial" charset="0"/>
                <a:cs typeface="Arial" charset="0"/>
              </a:rPr>
              <a:t> </a:t>
            </a:r>
          </a:p>
          <a:p>
            <a:pPr marL="285750" indent="-285750">
              <a:buFont typeface="Arial" charset="0"/>
              <a:buChar char="•"/>
            </a:pPr>
            <a:r>
              <a:rPr lang="en-US" sz="1100" dirty="0" smtClean="0">
                <a:latin typeface="Arial" charset="0"/>
                <a:ea typeface="Arial" charset="0"/>
                <a:cs typeface="Arial" charset="0"/>
              </a:rPr>
              <a:t>FDA webpage explaining the vaccine development process:</a:t>
            </a:r>
          </a:p>
          <a:p>
            <a:pPr marL="285750" indent="-285750">
              <a:buFont typeface="Arial" charset="0"/>
              <a:buChar char="•"/>
            </a:pPr>
            <a:r>
              <a:rPr lang="en-US" sz="1100" dirty="0">
                <a:latin typeface="Arial" charset="0"/>
                <a:ea typeface="Arial" charset="0"/>
                <a:cs typeface="Arial" charset="0"/>
                <a:hlinkClick r:id="rId12"/>
              </a:rPr>
              <a:t>https://</a:t>
            </a:r>
            <a:r>
              <a:rPr lang="en-US" sz="1100" dirty="0" smtClean="0">
                <a:latin typeface="Arial" charset="0"/>
                <a:ea typeface="Arial" charset="0"/>
                <a:cs typeface="Arial" charset="0"/>
                <a:hlinkClick r:id="rId12"/>
              </a:rPr>
              <a:t>www.fda.gov/vaccines-blood-biologics/development-approval-process-cber/vaccine-development-101</a:t>
            </a:r>
            <a:endParaRPr lang="en-US" sz="1100" dirty="0" smtClean="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General vaccine </a:t>
            </a:r>
            <a:r>
              <a:rPr lang="en-US" sz="1100" dirty="0">
                <a:latin typeface="Arial" charset="0"/>
                <a:ea typeface="Arial" charset="0"/>
                <a:cs typeface="Arial" charset="0"/>
              </a:rPr>
              <a:t>safety information from the CDC: </a:t>
            </a:r>
            <a:r>
              <a:rPr lang="en-US" sz="1100" dirty="0">
                <a:latin typeface="Arial" charset="0"/>
                <a:ea typeface="Arial" charset="0"/>
                <a:cs typeface="Arial" charset="0"/>
                <a:hlinkClick r:id="rId13"/>
              </a:rPr>
              <a:t>https://</a:t>
            </a:r>
            <a:r>
              <a:rPr lang="en-US" sz="1100" dirty="0" smtClean="0">
                <a:latin typeface="Arial" charset="0"/>
                <a:ea typeface="Arial" charset="0"/>
                <a:cs typeface="Arial" charset="0"/>
                <a:hlinkClick r:id="rId13"/>
              </a:rPr>
              <a:t>www.cdc.gov/vaccinesafety/index.html</a:t>
            </a:r>
            <a:endParaRPr lang="en-US" sz="1100" dirty="0" smtClean="0">
              <a:latin typeface="Arial" charset="0"/>
              <a:ea typeface="Arial" charset="0"/>
              <a:cs typeface="Arial" charset="0"/>
            </a:endParaRPr>
          </a:p>
          <a:p>
            <a:pPr marL="285750" indent="-285750">
              <a:buFont typeface="Arial" charset="0"/>
              <a:buChar char="•"/>
            </a:pPr>
            <a:r>
              <a:rPr lang="en-US" sz="1100" dirty="0" smtClean="0">
                <a:latin typeface="Arial" charset="0"/>
                <a:ea typeface="Arial" charset="0"/>
                <a:cs typeface="Arial" charset="0"/>
              </a:rPr>
              <a:t>Explanation of the </a:t>
            </a:r>
            <a:r>
              <a:rPr lang="en-US" sz="1100" dirty="0">
                <a:latin typeface="Arial" charset="0"/>
                <a:ea typeface="Arial" charset="0"/>
                <a:cs typeface="Arial" charset="0"/>
              </a:rPr>
              <a:t>FDA’s Emergency Use Authorization: </a:t>
            </a:r>
            <a:r>
              <a:rPr lang="en-US" sz="1100" dirty="0">
                <a:latin typeface="Arial" charset="0"/>
                <a:ea typeface="Arial" charset="0"/>
                <a:cs typeface="Arial" charset="0"/>
                <a:hlinkClick r:id="rId14"/>
              </a:rPr>
              <a:t>https://</a:t>
            </a:r>
            <a:r>
              <a:rPr lang="en-US" sz="1100" dirty="0" smtClean="0">
                <a:latin typeface="Arial" charset="0"/>
                <a:ea typeface="Arial" charset="0"/>
                <a:cs typeface="Arial" charset="0"/>
                <a:hlinkClick r:id="rId14"/>
              </a:rPr>
              <a:t>www.fda.gov/vaccines-blood-biologics/vaccines/emergency-use-authorization-vaccines-explained</a:t>
            </a:r>
            <a:endParaRPr lang="en-US" sz="1100" dirty="0" smtClean="0">
              <a:latin typeface="Arial" charset="0"/>
              <a:ea typeface="Arial" charset="0"/>
              <a:cs typeface="Arial" charset="0"/>
            </a:endParaRPr>
          </a:p>
          <a:p>
            <a:pPr marL="285750" indent="-285750">
              <a:buFont typeface="Arial" charset="0"/>
              <a:buChar char="•"/>
            </a:pPr>
            <a:r>
              <a:rPr lang="en-US" sz="1100" dirty="0">
                <a:latin typeface="Arial" charset="0"/>
                <a:ea typeface="Arial" charset="0"/>
                <a:cs typeface="Arial" charset="0"/>
              </a:rPr>
              <a:t>Video explainer of the FDA’s Emergency Use Authorization: </a:t>
            </a:r>
            <a:r>
              <a:rPr lang="en-US" sz="1100" dirty="0">
                <a:latin typeface="Arial" charset="0"/>
                <a:ea typeface="Arial" charset="0"/>
                <a:cs typeface="Arial" charset="0"/>
                <a:hlinkClick r:id="rId15"/>
              </a:rPr>
              <a:t>https://</a:t>
            </a:r>
            <a:r>
              <a:rPr lang="en-US" sz="1100" dirty="0" smtClean="0">
                <a:latin typeface="Arial" charset="0"/>
                <a:ea typeface="Arial" charset="0"/>
                <a:cs typeface="Arial" charset="0"/>
                <a:hlinkClick r:id="rId15"/>
              </a:rPr>
              <a:t>www.youtube.com/watch?v=iGkwaESsGBQ</a:t>
            </a:r>
            <a:r>
              <a:rPr lang="en-US" sz="1100" dirty="0" smtClean="0">
                <a:latin typeface="Arial" charset="0"/>
                <a:ea typeface="Arial" charset="0"/>
                <a:cs typeface="Arial" charset="0"/>
              </a:rPr>
              <a:t> </a:t>
            </a:r>
          </a:p>
          <a:p>
            <a:pPr marL="285750" indent="-285750">
              <a:buFont typeface="Arial" charset="0"/>
              <a:buChar char="•"/>
            </a:pPr>
            <a:r>
              <a:rPr lang="en-US" sz="1100" dirty="0" smtClean="0">
                <a:latin typeface="Arial" charset="0"/>
                <a:ea typeface="Arial" charset="0"/>
                <a:cs typeface="Arial" charset="0"/>
              </a:rPr>
              <a:t>CDC communications toolkit </a:t>
            </a:r>
            <a:r>
              <a:rPr lang="en-US" sz="1100" dirty="0">
                <a:latin typeface="Arial" charset="0"/>
                <a:ea typeface="Arial" charset="0"/>
                <a:cs typeface="Arial" charset="0"/>
              </a:rPr>
              <a:t>for medical centers, clinics and clinicians: </a:t>
            </a:r>
            <a:r>
              <a:rPr lang="en-US" sz="1100" dirty="0">
                <a:latin typeface="Arial" charset="0"/>
                <a:ea typeface="Arial" charset="0"/>
                <a:cs typeface="Arial" charset="0"/>
                <a:hlinkClick r:id="rId16"/>
              </a:rPr>
              <a:t>https://</a:t>
            </a:r>
            <a:r>
              <a:rPr lang="en-US" sz="1100" dirty="0" smtClean="0">
                <a:latin typeface="Arial" charset="0"/>
                <a:ea typeface="Arial" charset="0"/>
                <a:cs typeface="Arial" charset="0"/>
                <a:hlinkClick r:id="rId16"/>
              </a:rPr>
              <a:t>www.cdc.gov/vaccines/covid-19/health-systems-communication-toolkit.html</a:t>
            </a:r>
            <a:endParaRPr lang="en-US" sz="1100" dirty="0" smtClean="0">
              <a:latin typeface="Arial" charset="0"/>
              <a:ea typeface="Arial" charset="0"/>
              <a:cs typeface="Arial" charset="0"/>
            </a:endParaRPr>
          </a:p>
          <a:p>
            <a:pPr marL="285750" indent="-285750">
              <a:buFont typeface="Arial" charset="0"/>
              <a:buChar char="•"/>
            </a:pPr>
            <a:endParaRPr lang="en-US" sz="1100" dirty="0" smtClean="0">
              <a:latin typeface="Arial" charset="0"/>
              <a:ea typeface="Arial" charset="0"/>
              <a:cs typeface="Arial" charset="0"/>
            </a:endParaRPr>
          </a:p>
          <a:p>
            <a:pPr marL="285750" indent="-285750">
              <a:buFont typeface="Arial" charset="0"/>
              <a:buChar char="•"/>
            </a:pPr>
            <a:endParaRPr lang="en-US" sz="1100" dirty="0" smtClean="0">
              <a:latin typeface="Arial" charset="0"/>
              <a:ea typeface="Arial" charset="0"/>
              <a:cs typeface="Arial" charset="0"/>
            </a:endParaRPr>
          </a:p>
        </p:txBody>
      </p:sp>
      <p:sp>
        <p:nvSpPr>
          <p:cNvPr id="11" name="TextBox 10">
            <a:extLst>
              <a:ext uri="{FF2B5EF4-FFF2-40B4-BE49-F238E27FC236}">
                <a16:creationId xmlns:a16="http://schemas.microsoft.com/office/drawing/2014/main" xmlns="" id="{556D4B09-6F42-4395-8CB3-677413F86C1C}"/>
              </a:ext>
            </a:extLst>
          </p:cNvPr>
          <p:cNvSpPr txBox="1"/>
          <p:nvPr/>
        </p:nvSpPr>
        <p:spPr>
          <a:xfrm>
            <a:off x="-101143" y="1024358"/>
            <a:ext cx="8963246" cy="630942"/>
          </a:xfrm>
          <a:prstGeom prst="rect">
            <a:avLst/>
          </a:prstGeom>
          <a:noFill/>
        </p:spPr>
        <p:txBody>
          <a:bodyPr wrap="square" rtlCol="0">
            <a:spAutoFit/>
          </a:bodyPr>
          <a:lstStyle/>
          <a:p>
            <a:pPr algn="ctr"/>
            <a:r>
              <a:rPr lang="en-US" sz="3500" dirty="0" smtClean="0">
                <a:latin typeface="Arial" charset="0"/>
                <a:ea typeface="Arial" charset="0"/>
                <a:cs typeface="Arial" charset="0"/>
              </a:rPr>
              <a:t>Additional resources:</a:t>
            </a:r>
            <a:endParaRPr lang="en-US" sz="3500" b="1" dirty="0" smtClean="0">
              <a:latin typeface="Arial Bold" charset="0"/>
            </a:endParaRPr>
          </a:p>
        </p:txBody>
      </p:sp>
      <p:sp>
        <p:nvSpPr>
          <p:cNvPr id="12" name="TextBox 1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594222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8619893" y="6234569"/>
            <a:ext cx="470810" cy="570642"/>
          </a:xfrm>
        </p:spPr>
        <p:txBody>
          <a:bodyPr/>
          <a:lstStyle/>
          <a:p>
            <a:fld id="{43F30E20-EE90-457A-9656-D68D36F5B32D}" type="slidenum">
              <a:rPr lang="en-US" sz="2400" b="1" smtClean="0">
                <a:solidFill>
                  <a:schemeClr val="bg1"/>
                </a:solidFill>
                <a:latin typeface="Arial Bold" charset="0"/>
              </a:rPr>
              <a:t>4</a:t>
            </a:fld>
            <a:endParaRPr lang="en-US" sz="2400" b="1" dirty="0">
              <a:solidFill>
                <a:schemeClr val="bg1"/>
              </a:solidFill>
              <a:latin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15" name="TextBox 14">
            <a:extLst>
              <a:ext uri="{FF2B5EF4-FFF2-40B4-BE49-F238E27FC236}">
                <a16:creationId xmlns:a16="http://schemas.microsoft.com/office/drawing/2014/main" xmlns="" id="{556D4B09-6F42-4395-8CB3-677413F86C1C}"/>
              </a:ext>
            </a:extLst>
          </p:cNvPr>
          <p:cNvSpPr txBox="1"/>
          <p:nvPr/>
        </p:nvSpPr>
        <p:spPr>
          <a:xfrm>
            <a:off x="722314" y="1061319"/>
            <a:ext cx="7699369" cy="646331"/>
          </a:xfrm>
          <a:prstGeom prst="rect">
            <a:avLst/>
          </a:prstGeom>
          <a:noFill/>
        </p:spPr>
        <p:txBody>
          <a:bodyPr wrap="square" rtlCol="0">
            <a:spAutoFit/>
          </a:bodyPr>
          <a:lstStyle/>
          <a:p>
            <a:pPr algn="ctr"/>
            <a:r>
              <a:rPr lang="en-US" sz="3600" b="1" dirty="0" smtClean="0">
                <a:latin typeface="Arial Bold" charset="0"/>
              </a:rPr>
              <a:t>Get the facts at </a:t>
            </a:r>
            <a:r>
              <a:rPr lang="en-US" sz="3600" b="1" dirty="0" err="1" smtClean="0">
                <a:latin typeface="Arial Bold" charset="0"/>
              </a:rPr>
              <a:t>ny.gov</a:t>
            </a:r>
            <a:r>
              <a:rPr lang="en-US" sz="3600" b="1" dirty="0" smtClean="0">
                <a:latin typeface="Arial Bold" charset="0"/>
              </a:rPr>
              <a:t>/vaccine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050" y="1980803"/>
            <a:ext cx="6819900" cy="3766894"/>
          </a:xfrm>
          <a:prstGeom prst="rect">
            <a:avLst/>
          </a:prstGeom>
          <a:effectLst>
            <a:outerShdw blurRad="50800" dist="76200" dir="8100000" algn="tr" rotWithShape="0">
              <a:prstClr val="black">
                <a:alpha val="40000"/>
              </a:prstClr>
            </a:outerShdw>
          </a:effectLst>
        </p:spPr>
      </p:pic>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912436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5</a:t>
            </a:fld>
            <a:endParaRPr lang="en-US" sz="2400" b="1" dirty="0">
              <a:solidFill>
                <a:schemeClr val="bg1"/>
              </a:solidFill>
              <a:latin typeface="Arial Bold" charset="0"/>
            </a:endParaRPr>
          </a:p>
        </p:txBody>
      </p:sp>
      <p:sp>
        <p:nvSpPr>
          <p:cNvPr id="2" name="Rounded Rectangle 1"/>
          <p:cNvSpPr/>
          <p:nvPr/>
        </p:nvSpPr>
        <p:spPr>
          <a:xfrm>
            <a:off x="589708" y="1290888"/>
            <a:ext cx="2000250" cy="700088"/>
          </a:xfrm>
          <a:prstGeom prst="roundRect">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571874" y="1285649"/>
            <a:ext cx="2000250" cy="700088"/>
          </a:xfrm>
          <a:prstGeom prst="roundRect">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67487" y="1285649"/>
            <a:ext cx="2000250" cy="700088"/>
          </a:xfrm>
          <a:prstGeom prst="roundRect">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28852" y="1410099"/>
            <a:ext cx="1788128" cy="461665"/>
          </a:xfrm>
          <a:prstGeom prst="rect">
            <a:avLst/>
          </a:prstGeom>
          <a:noFill/>
        </p:spPr>
        <p:txBody>
          <a:bodyPr wrap="square" rtlCol="0">
            <a:spAutoFit/>
          </a:bodyPr>
          <a:lstStyle/>
          <a:p>
            <a:r>
              <a:rPr lang="en-US" sz="2400" dirty="0" smtClean="0">
                <a:solidFill>
                  <a:schemeClr val="bg1"/>
                </a:solidFill>
                <a:latin typeface="Arial" charset="0"/>
                <a:ea typeface="Arial" charset="0"/>
                <a:cs typeface="Arial" charset="0"/>
              </a:rPr>
              <a:t>Equitable</a:t>
            </a:r>
            <a:endParaRPr lang="en-US" sz="2400" dirty="0">
              <a:solidFill>
                <a:schemeClr val="bg1"/>
              </a:solidFill>
              <a:latin typeface="Arial" charset="0"/>
              <a:ea typeface="Arial" charset="0"/>
              <a:cs typeface="Arial" charset="0"/>
            </a:endParaRPr>
          </a:p>
        </p:txBody>
      </p:sp>
      <p:sp>
        <p:nvSpPr>
          <p:cNvPr id="15" name="TextBox 14"/>
          <p:cNvSpPr txBox="1"/>
          <p:nvPr/>
        </p:nvSpPr>
        <p:spPr>
          <a:xfrm>
            <a:off x="3792071" y="1410099"/>
            <a:ext cx="1654539" cy="461665"/>
          </a:xfrm>
          <a:prstGeom prst="rect">
            <a:avLst/>
          </a:prstGeom>
          <a:noFill/>
        </p:spPr>
        <p:txBody>
          <a:bodyPr wrap="square" rtlCol="0">
            <a:spAutoFit/>
          </a:bodyPr>
          <a:lstStyle/>
          <a:p>
            <a:r>
              <a:rPr lang="en-US" sz="2400" dirty="0" smtClean="0">
                <a:solidFill>
                  <a:schemeClr val="bg1"/>
                </a:solidFill>
                <a:latin typeface="Arial" charset="0"/>
                <a:ea typeface="Arial" charset="0"/>
                <a:cs typeface="Arial" charset="0"/>
              </a:rPr>
              <a:t>Effective</a:t>
            </a:r>
            <a:endParaRPr lang="en-US" sz="2400" dirty="0">
              <a:solidFill>
                <a:schemeClr val="bg1"/>
              </a:solidFill>
              <a:latin typeface="Arial" charset="0"/>
              <a:ea typeface="Arial" charset="0"/>
              <a:cs typeface="Arial" charset="0"/>
            </a:endParaRPr>
          </a:p>
        </p:txBody>
      </p:sp>
      <p:sp>
        <p:nvSpPr>
          <p:cNvPr id="16" name="TextBox 15"/>
          <p:cNvSpPr txBox="1"/>
          <p:nvPr/>
        </p:nvSpPr>
        <p:spPr>
          <a:xfrm>
            <a:off x="1132174" y="1404860"/>
            <a:ext cx="1444337" cy="461665"/>
          </a:xfrm>
          <a:prstGeom prst="rect">
            <a:avLst/>
          </a:prstGeom>
          <a:noFill/>
        </p:spPr>
        <p:txBody>
          <a:bodyPr wrap="square" rtlCol="0">
            <a:spAutoFit/>
          </a:bodyPr>
          <a:lstStyle/>
          <a:p>
            <a:r>
              <a:rPr lang="en-US" sz="2400" dirty="0" smtClean="0">
                <a:solidFill>
                  <a:schemeClr val="bg1"/>
                </a:solidFill>
                <a:latin typeface="Arial" charset="0"/>
                <a:ea typeface="Arial" charset="0"/>
                <a:cs typeface="Arial" charset="0"/>
              </a:rPr>
              <a:t>Safe</a:t>
            </a:r>
            <a:endParaRPr lang="en-US" sz="2400" dirty="0">
              <a:solidFill>
                <a:schemeClr val="bg1"/>
              </a:solidFill>
              <a:latin typeface="Arial" charset="0"/>
              <a:ea typeface="Arial" charset="0"/>
              <a:cs typeface="Arial" charset="0"/>
            </a:endParaRPr>
          </a:p>
        </p:txBody>
      </p:sp>
      <p:sp>
        <p:nvSpPr>
          <p:cNvPr id="7" name="Down Arrow 6"/>
          <p:cNvSpPr/>
          <p:nvPr/>
        </p:nvSpPr>
        <p:spPr>
          <a:xfrm>
            <a:off x="1196575" y="2176746"/>
            <a:ext cx="663048" cy="674205"/>
          </a:xfrm>
          <a:prstGeom prst="downArrow">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240475" y="2176745"/>
            <a:ext cx="663048" cy="674205"/>
          </a:xfrm>
          <a:prstGeom prst="downArrow">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7312125" y="2176745"/>
            <a:ext cx="663048" cy="674205"/>
          </a:xfrm>
          <a:prstGeom prst="downArrow">
            <a:avLst/>
          </a:prstGeom>
          <a:solidFill>
            <a:srgbClr val="D48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012" y="2978947"/>
            <a:ext cx="2703079" cy="2308324"/>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Approved by FDA, CDC and NYS Clinical Advisory Task Force</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Backed by clinical trial data</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The vaccine </a:t>
            </a:r>
            <a:r>
              <a:rPr lang="en-US" sz="1600" dirty="0">
                <a:latin typeface="Arial" charset="0"/>
                <a:ea typeface="Arial" charset="0"/>
                <a:cs typeface="Arial" charset="0"/>
              </a:rPr>
              <a:t>c</a:t>
            </a:r>
            <a:r>
              <a:rPr lang="en-US" sz="1600" dirty="0" smtClean="0">
                <a:latin typeface="Arial" charset="0"/>
                <a:ea typeface="Arial" charset="0"/>
                <a:cs typeface="Arial" charset="0"/>
              </a:rPr>
              <a:t>annot give you COVID</a:t>
            </a:r>
          </a:p>
        </p:txBody>
      </p:sp>
      <p:sp>
        <p:nvSpPr>
          <p:cNvPr id="21" name="TextBox 20"/>
          <p:cNvSpPr txBox="1"/>
          <p:nvPr/>
        </p:nvSpPr>
        <p:spPr>
          <a:xfrm>
            <a:off x="3010185" y="3001408"/>
            <a:ext cx="3044116" cy="1815882"/>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Over 94+% effective</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The best way to protect yourself and others from COVID-19</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Our weapon to end the war</a:t>
            </a:r>
          </a:p>
        </p:txBody>
      </p:sp>
      <p:sp>
        <p:nvSpPr>
          <p:cNvPr id="24" name="TextBox 23"/>
          <p:cNvSpPr txBox="1"/>
          <p:nvPr/>
        </p:nvSpPr>
        <p:spPr>
          <a:xfrm>
            <a:off x="6009506" y="3001408"/>
            <a:ext cx="2946235" cy="2308324"/>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Vaccine distribution will be fair and equitable</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NYS will reach out to underserved communities</a:t>
            </a:r>
          </a:p>
          <a:p>
            <a:pPr marL="285750" indent="-285750">
              <a:buFont typeface="Arial" charset="0"/>
              <a:buChar char="•"/>
            </a:pPr>
            <a:endParaRPr lang="en-US" sz="1600" dirty="0" smtClean="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Every New Yorker will be able to have access to vaccine at no cost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876576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6</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smtClean="0">
                <a:latin typeface="Arial Bold" charset="0"/>
              </a:rPr>
              <a:t>The COVID-19 vaccines are safe.</a:t>
            </a:r>
          </a:p>
        </p:txBody>
      </p:sp>
      <p:sp>
        <p:nvSpPr>
          <p:cNvPr id="25" name="TextBox 24">
            <a:extLst>
              <a:ext uri="{FF2B5EF4-FFF2-40B4-BE49-F238E27FC236}">
                <a16:creationId xmlns:a16="http://schemas.microsoft.com/office/drawing/2014/main" xmlns="" id="{556D4B09-6F42-4395-8CB3-677413F86C1C}"/>
              </a:ext>
            </a:extLst>
          </p:cNvPr>
          <p:cNvSpPr txBox="1"/>
          <p:nvPr/>
        </p:nvSpPr>
        <p:spPr>
          <a:xfrm>
            <a:off x="490330" y="2018019"/>
            <a:ext cx="8163340" cy="3093154"/>
          </a:xfrm>
          <a:prstGeom prst="rect">
            <a:avLst/>
          </a:prstGeom>
          <a:noFill/>
        </p:spPr>
        <p:txBody>
          <a:bodyPr wrap="square" rtlCol="0">
            <a:spAutoFit/>
          </a:bodyPr>
          <a:lstStyle/>
          <a:p>
            <a:pPr marL="285750" indent="-285750">
              <a:buFont typeface="Arial" charset="0"/>
              <a:buChar char="•"/>
            </a:pPr>
            <a:r>
              <a:rPr lang="en-US" sz="1500" dirty="0" smtClean="0">
                <a:latin typeface="Arial" charset="0"/>
                <a:ea typeface="Arial" charset="0"/>
                <a:cs typeface="Arial" charset="0"/>
              </a:rPr>
              <a:t>The COVID-19 vaccines have gone through the same rigorous review that all vaccines must follow in the U.S. As of December </a:t>
            </a:r>
            <a:r>
              <a:rPr lang="en-US" sz="1500" dirty="0" smtClean="0">
                <a:latin typeface="Arial" charset="0"/>
                <a:ea typeface="Arial" charset="0"/>
                <a:cs typeface="Arial" charset="0"/>
              </a:rPr>
              <a:t>30, </a:t>
            </a:r>
            <a:r>
              <a:rPr lang="en-US" sz="1500" dirty="0" smtClean="0">
                <a:latin typeface="Arial" charset="0"/>
                <a:ea typeface="Arial" charset="0"/>
                <a:cs typeface="Arial" charset="0"/>
              </a:rPr>
              <a:t>2020, two vaccines have been approved by the FDA: the Pfizer/</a:t>
            </a:r>
            <a:r>
              <a:rPr lang="en-US" sz="1500" dirty="0" err="1" smtClean="0">
                <a:latin typeface="Arial" charset="0"/>
                <a:ea typeface="Arial" charset="0"/>
                <a:cs typeface="Arial" charset="0"/>
              </a:rPr>
              <a:t>BioNTech</a:t>
            </a:r>
            <a:r>
              <a:rPr lang="en-US" sz="1500" dirty="0" smtClean="0">
                <a:latin typeface="Arial" charset="0"/>
                <a:ea typeface="Arial" charset="0"/>
                <a:cs typeface="Arial" charset="0"/>
              </a:rPr>
              <a:t> vaccine and the </a:t>
            </a:r>
            <a:r>
              <a:rPr lang="en-US" sz="1500" dirty="0" err="1" smtClean="0">
                <a:latin typeface="Arial" charset="0"/>
                <a:ea typeface="Arial" charset="0"/>
                <a:cs typeface="Arial" charset="0"/>
              </a:rPr>
              <a:t>Moderna</a:t>
            </a:r>
            <a:r>
              <a:rPr lang="en-US" sz="1500" dirty="0" smtClean="0">
                <a:latin typeface="Arial" charset="0"/>
                <a:ea typeface="Arial" charset="0"/>
                <a:cs typeface="Arial" charset="0"/>
              </a:rPr>
              <a:t> vaccine.</a:t>
            </a:r>
          </a:p>
          <a:p>
            <a:endParaRPr lang="en-US" sz="1500" dirty="0">
              <a:latin typeface="Arial" charset="0"/>
              <a:ea typeface="Arial" charset="0"/>
              <a:cs typeface="Arial" charset="0"/>
            </a:endParaRPr>
          </a:p>
          <a:p>
            <a:pPr marL="285750" indent="-285750">
              <a:buFont typeface="Arial" charset="0"/>
              <a:buChar char="•"/>
            </a:pPr>
            <a:r>
              <a:rPr lang="en-US" sz="1500" dirty="0" smtClean="0">
                <a:latin typeface="Arial" charset="0"/>
                <a:ea typeface="Arial" charset="0"/>
                <a:cs typeface="Arial" charset="0"/>
              </a:rPr>
              <a:t>These approvals followed three rounds of clinical trials with thousands of participants with a diverse range of race, age and other demographics.</a:t>
            </a:r>
          </a:p>
          <a:p>
            <a:endParaRPr lang="en-US" sz="1500" dirty="0">
              <a:latin typeface="Arial" charset="0"/>
              <a:ea typeface="Arial" charset="0"/>
              <a:cs typeface="Arial" charset="0"/>
            </a:endParaRPr>
          </a:p>
          <a:p>
            <a:pPr marL="285750" indent="-285750">
              <a:buFont typeface="Arial" charset="0"/>
              <a:buChar char="•"/>
            </a:pPr>
            <a:r>
              <a:rPr lang="en-US" sz="1500" dirty="0" smtClean="0">
                <a:latin typeface="Arial" charset="0"/>
                <a:ea typeface="Arial" charset="0"/>
                <a:cs typeface="Arial" charset="0"/>
              </a:rPr>
              <a:t>In New York, the State’s independent COVID-19 Clinical Advisory Task Force, made up of prominent health experts, also approved these COVID-19 vaccines as safe and effective.</a:t>
            </a:r>
          </a:p>
          <a:p>
            <a:endParaRPr lang="en-US" sz="1500" dirty="0">
              <a:latin typeface="Arial" charset="0"/>
              <a:ea typeface="Arial" charset="0"/>
              <a:cs typeface="Arial" charset="0"/>
            </a:endParaRPr>
          </a:p>
          <a:p>
            <a:pPr marL="285750" indent="-285750">
              <a:buFont typeface="Arial" charset="0"/>
              <a:buChar char="•"/>
            </a:pPr>
            <a:r>
              <a:rPr lang="en-US" sz="1500" dirty="0" smtClean="0">
                <a:latin typeface="Arial" charset="0"/>
                <a:ea typeface="Arial" charset="0"/>
                <a:cs typeface="Arial" charset="0"/>
              </a:rPr>
              <a:t>Additionally, even after a vaccine is approved, multiple safety systems at the FDA and the CDC constantly monitor for adverse events. If an adverse event is found, it is immediately investigated to determine if it poses a true health issue.</a:t>
            </a: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344810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7</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461436" y="1120580"/>
            <a:ext cx="7920564" cy="1569660"/>
          </a:xfrm>
          <a:prstGeom prst="rect">
            <a:avLst/>
          </a:prstGeom>
          <a:noFill/>
        </p:spPr>
        <p:txBody>
          <a:bodyPr wrap="square" rtlCol="0">
            <a:spAutoFit/>
          </a:bodyPr>
          <a:lstStyle/>
          <a:p>
            <a:r>
              <a:rPr lang="en-US" sz="3200" b="1" dirty="0" smtClean="0">
                <a:latin typeface="Arial Bold" charset="0"/>
              </a:rPr>
              <a:t>Approved by the FDA, the CDC, and New York State’s independent Clinical Advisory Task Force.</a:t>
            </a:r>
          </a:p>
        </p:txBody>
      </p:sp>
      <p:sp>
        <p:nvSpPr>
          <p:cNvPr id="25" name="TextBox 24">
            <a:extLst>
              <a:ext uri="{FF2B5EF4-FFF2-40B4-BE49-F238E27FC236}">
                <a16:creationId xmlns:a16="http://schemas.microsoft.com/office/drawing/2014/main" xmlns="" id="{556D4B09-6F42-4395-8CB3-677413F86C1C}"/>
              </a:ext>
            </a:extLst>
          </p:cNvPr>
          <p:cNvSpPr txBox="1"/>
          <p:nvPr/>
        </p:nvSpPr>
        <p:spPr>
          <a:xfrm>
            <a:off x="490330" y="3014637"/>
            <a:ext cx="8163340" cy="2400657"/>
          </a:xfrm>
          <a:prstGeom prst="rect">
            <a:avLst/>
          </a:prstGeom>
          <a:noFill/>
        </p:spPr>
        <p:txBody>
          <a:bodyPr wrap="square" rtlCol="0">
            <a:spAutoFit/>
          </a:bodyPr>
          <a:lstStyle/>
          <a:p>
            <a:pPr marL="285750" indent="-285750">
              <a:buFont typeface="Arial" charset="0"/>
              <a:buChar char="•"/>
            </a:pPr>
            <a:r>
              <a:rPr lang="en-US" sz="1500" dirty="0" smtClean="0">
                <a:latin typeface="Arial" charset="0"/>
                <a:ea typeface="Arial" charset="0"/>
                <a:cs typeface="Arial" charset="0"/>
              </a:rPr>
              <a:t>The FDA has a </a:t>
            </a:r>
            <a:r>
              <a:rPr lang="en-US" sz="1500" dirty="0" smtClean="0">
                <a:latin typeface="Arial" charset="0"/>
                <a:ea typeface="Arial" charset="0"/>
                <a:cs typeface="Arial" charset="0"/>
                <a:hlinkClick r:id="rId4"/>
              </a:rPr>
              <a:t>rigorous process</a:t>
            </a:r>
            <a:r>
              <a:rPr lang="en-US" sz="1500" dirty="0" smtClean="0">
                <a:latin typeface="Arial" charset="0"/>
                <a:ea typeface="Arial" charset="0"/>
                <a:cs typeface="Arial" charset="0"/>
              </a:rPr>
              <a:t> that vaccine developers must go through before a vaccine can be approved</a:t>
            </a:r>
          </a:p>
          <a:p>
            <a:endParaRPr lang="en-US" sz="1500" dirty="0">
              <a:latin typeface="Arial" charset="0"/>
              <a:ea typeface="Arial" charset="0"/>
              <a:cs typeface="Arial" charset="0"/>
            </a:endParaRPr>
          </a:p>
          <a:p>
            <a:pPr marL="285750" indent="-285750">
              <a:buFont typeface="Arial" charset="0"/>
              <a:buChar char="•"/>
            </a:pPr>
            <a:r>
              <a:rPr lang="en-US" sz="1500" dirty="0" smtClean="0">
                <a:latin typeface="Arial" charset="0"/>
                <a:ea typeface="Arial" charset="0"/>
                <a:cs typeface="Arial" charset="0"/>
              </a:rPr>
              <a:t>New York State’s independent </a:t>
            </a:r>
            <a:r>
              <a:rPr lang="en-US" sz="1500" dirty="0" smtClean="0">
                <a:latin typeface="Arial" charset="0"/>
                <a:ea typeface="Arial" charset="0"/>
                <a:cs typeface="Arial" charset="0"/>
                <a:hlinkClick r:id="rId5"/>
              </a:rPr>
              <a:t>COVID-19 Clinical Advisory Task Force</a:t>
            </a:r>
            <a:r>
              <a:rPr lang="en-US" sz="1500" dirty="0" smtClean="0">
                <a:latin typeface="Arial" charset="0"/>
                <a:ea typeface="Arial" charset="0"/>
                <a:cs typeface="Arial" charset="0"/>
              </a:rPr>
              <a:t> is made up of renowned health and medical experts, and is chaired by Dr. Charles Rice, winner of the 2020 Nobel Prize in Medicine</a:t>
            </a:r>
          </a:p>
          <a:p>
            <a:endParaRPr lang="en-US" sz="1500" dirty="0">
              <a:latin typeface="Arial" charset="0"/>
              <a:ea typeface="Arial" charset="0"/>
              <a:cs typeface="Arial" charset="0"/>
            </a:endParaRPr>
          </a:p>
          <a:p>
            <a:pPr marL="285750" indent="-285750">
              <a:buFont typeface="Arial" charset="0"/>
              <a:buChar char="•"/>
            </a:pPr>
            <a:r>
              <a:rPr lang="en-US" sz="1500" dirty="0" smtClean="0">
                <a:latin typeface="Arial" charset="0"/>
                <a:ea typeface="Arial" charset="0"/>
                <a:cs typeface="Arial" charset="0"/>
              </a:rPr>
              <a:t>The Clinical Advisory Task Force reviews vaccine clinical data alongside the FDA so that they can provide a thorough review that does not delay the timeline</a:t>
            </a:r>
          </a:p>
          <a:p>
            <a:endParaRPr lang="en-US" sz="1500" dirty="0">
              <a:latin typeface="Arial" charset="0"/>
              <a:ea typeface="Arial" charset="0"/>
              <a:cs typeface="Arial" charset="0"/>
            </a:endParaRPr>
          </a:p>
        </p:txBody>
      </p:sp>
      <p:sp>
        <p:nvSpPr>
          <p:cNvPr id="11" name="TextBox 10">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477541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xmlns=""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xmlns=""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8</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a16="http://schemas.microsoft.com/office/drawing/2014/main" xmlns="" id="{556D4B09-6F42-4395-8CB3-677413F86C1C}"/>
              </a:ext>
            </a:extLst>
          </p:cNvPr>
          <p:cNvSpPr txBox="1"/>
          <p:nvPr/>
        </p:nvSpPr>
        <p:spPr>
          <a:xfrm>
            <a:off x="90376" y="900247"/>
            <a:ext cx="8963246" cy="584775"/>
          </a:xfrm>
          <a:prstGeom prst="rect">
            <a:avLst/>
          </a:prstGeom>
          <a:noFill/>
        </p:spPr>
        <p:txBody>
          <a:bodyPr wrap="square" rtlCol="0">
            <a:spAutoFit/>
          </a:bodyPr>
          <a:lstStyle/>
          <a:p>
            <a:pPr algn="ctr"/>
            <a:r>
              <a:rPr lang="en-US" sz="3200" b="1" dirty="0" smtClean="0">
                <a:latin typeface="Arial Bold" charset="0"/>
              </a:rPr>
              <a:t>Clinical trials:</a:t>
            </a:r>
          </a:p>
        </p:txBody>
      </p:sp>
      <p:sp>
        <p:nvSpPr>
          <p:cNvPr id="2" name="TextBox 1"/>
          <p:cNvSpPr txBox="1"/>
          <p:nvPr/>
        </p:nvSpPr>
        <p:spPr>
          <a:xfrm>
            <a:off x="7086600" y="5751074"/>
            <a:ext cx="1967022" cy="246221"/>
          </a:xfrm>
          <a:prstGeom prst="rect">
            <a:avLst/>
          </a:prstGeom>
          <a:noFill/>
        </p:spPr>
        <p:txBody>
          <a:bodyPr wrap="square" rtlCol="0">
            <a:spAutoFit/>
          </a:bodyPr>
          <a:lstStyle/>
          <a:p>
            <a:pPr algn="r"/>
            <a:r>
              <a:rPr lang="en-US" sz="1000" dirty="0" smtClean="0"/>
              <a:t>Source: CDC</a:t>
            </a:r>
            <a:endParaRPr lang="en-US" sz="1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1" y="1577353"/>
            <a:ext cx="7338359" cy="4287192"/>
          </a:xfrm>
          <a:prstGeom prst="rect">
            <a:avLst/>
          </a:prstGeom>
        </p:spPr>
      </p:pic>
      <p:sp>
        <p:nvSpPr>
          <p:cNvPr id="12" name="TextBox 1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235063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B66000C4-3CD0-4167-AB76-E50970C825E1}"/>
              </a:ext>
            </a:extLst>
          </p:cNvPr>
          <p:cNvSpPr/>
          <p:nvPr/>
        </p:nvSpPr>
        <p:spPr>
          <a:xfrm rot="5400000">
            <a:off x="4168043" y="-4168042"/>
            <a:ext cx="807915" cy="9144000"/>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 xmlns:a16="http://schemas.microsoft.com/office/drawing/2014/main" id="{336EE4B2-FF71-49B4-94DD-942BDDB2F8D4}"/>
              </a:ext>
            </a:extLst>
          </p:cNvPr>
          <p:cNvSpPr/>
          <p:nvPr/>
        </p:nvSpPr>
        <p:spPr>
          <a:xfrm rot="5400000">
            <a:off x="4168042" y="1882042"/>
            <a:ext cx="807915" cy="9144001"/>
          </a:xfrm>
          <a:prstGeom prst="rect">
            <a:avLst/>
          </a:prstGeom>
          <a:solidFill>
            <a:srgbClr val="22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 xmlns:a16="http://schemas.microsoft.com/office/drawing/2014/main" id="{42BC37A2-FBD5-4009-B97D-0C474A201D5A}"/>
              </a:ext>
            </a:extLst>
          </p:cNvPr>
          <p:cNvSpPr>
            <a:spLocks noGrp="1"/>
          </p:cNvSpPr>
          <p:nvPr>
            <p:ph type="sldNum" sz="quarter" idx="12"/>
          </p:nvPr>
        </p:nvSpPr>
        <p:spPr>
          <a:xfrm>
            <a:off x="7975173" y="6234569"/>
            <a:ext cx="1115530" cy="570642"/>
          </a:xfrm>
        </p:spPr>
        <p:txBody>
          <a:bodyPr/>
          <a:lstStyle/>
          <a:p>
            <a:fld id="{43F30E20-EE90-457A-9656-D68D36F5B32D}" type="slidenum">
              <a:rPr lang="en-US" sz="2400" b="1" smtClean="0">
                <a:solidFill>
                  <a:schemeClr val="bg1"/>
                </a:solidFill>
                <a:latin typeface="Arial Bold" charset="0"/>
              </a:rPr>
              <a:t>9</a:t>
            </a:fld>
            <a:endParaRPr lang="en-US" sz="2400" b="1" dirty="0">
              <a:solidFill>
                <a:schemeClr val="bg1"/>
              </a:solidFill>
              <a:latin typeface="Arial Bold"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60" y="6179066"/>
            <a:ext cx="1380263" cy="599252"/>
          </a:xfrm>
          <a:prstGeom prst="rect">
            <a:avLst/>
          </a:prstGeom>
        </p:spPr>
      </p:pic>
      <p:sp>
        <p:nvSpPr>
          <p:cNvPr id="22" name="TextBox 21">
            <a:extLst>
              <a:ext uri="{FF2B5EF4-FFF2-40B4-BE49-F238E27FC236}">
                <a16:creationId xmlns="" xmlns:a16="http://schemas.microsoft.com/office/drawing/2014/main" id="{556D4B09-6F42-4395-8CB3-677413F86C1C}"/>
              </a:ext>
            </a:extLst>
          </p:cNvPr>
          <p:cNvSpPr txBox="1"/>
          <p:nvPr/>
        </p:nvSpPr>
        <p:spPr>
          <a:xfrm>
            <a:off x="461436" y="1120580"/>
            <a:ext cx="8963246" cy="584775"/>
          </a:xfrm>
          <a:prstGeom prst="rect">
            <a:avLst/>
          </a:prstGeom>
          <a:noFill/>
        </p:spPr>
        <p:txBody>
          <a:bodyPr wrap="square" rtlCol="0">
            <a:spAutoFit/>
          </a:bodyPr>
          <a:lstStyle/>
          <a:p>
            <a:r>
              <a:rPr lang="en-US" sz="3200" b="1" dirty="0" smtClean="0">
                <a:latin typeface="Arial Bold" charset="0"/>
              </a:rPr>
              <a:t>Pfizer/</a:t>
            </a:r>
            <a:r>
              <a:rPr lang="en-US" sz="3200" b="1" dirty="0" err="1" smtClean="0">
                <a:latin typeface="Arial Bold" charset="0"/>
              </a:rPr>
              <a:t>BioNTech</a:t>
            </a:r>
            <a:r>
              <a:rPr lang="en-US" sz="3200" b="1" dirty="0" smtClean="0">
                <a:latin typeface="Arial Bold" charset="0"/>
              </a:rPr>
              <a:t> clinical trial info:</a:t>
            </a:r>
          </a:p>
        </p:txBody>
      </p:sp>
      <p:sp>
        <p:nvSpPr>
          <p:cNvPr id="25" name="TextBox 24">
            <a:extLst>
              <a:ext uri="{FF2B5EF4-FFF2-40B4-BE49-F238E27FC236}">
                <a16:creationId xmlns="" xmlns:a16="http://schemas.microsoft.com/office/drawing/2014/main" id="{556D4B09-6F42-4395-8CB3-677413F86C1C}"/>
              </a:ext>
            </a:extLst>
          </p:cNvPr>
          <p:cNvSpPr txBox="1"/>
          <p:nvPr/>
        </p:nvSpPr>
        <p:spPr>
          <a:xfrm>
            <a:off x="490330" y="1933354"/>
            <a:ext cx="8163340" cy="3539430"/>
          </a:xfrm>
          <a:prstGeom prst="rect">
            <a:avLst/>
          </a:prstGeom>
          <a:noFill/>
        </p:spPr>
        <p:txBody>
          <a:bodyPr wrap="square" rtlCol="0">
            <a:spAutoFit/>
          </a:bodyPr>
          <a:lstStyle/>
          <a:p>
            <a:pPr marL="285750" indent="-285750">
              <a:buFont typeface="Arial" charset="0"/>
              <a:buChar char="•"/>
            </a:pPr>
            <a:r>
              <a:rPr lang="en-US" sz="1600" dirty="0" smtClean="0">
                <a:latin typeface="Arial" charset="0"/>
                <a:ea typeface="Arial" charset="0"/>
                <a:cs typeface="Arial" charset="0"/>
              </a:rPr>
              <a:t>Phase 2/3 clinical trials had about 43,400 participants who participated at 152 clinical sites across the globe, 130 of which were in the United States.</a:t>
            </a:r>
          </a:p>
          <a:p>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Half of participants received the vaccine, the other half received a placebo (assigned randomly)</a:t>
            </a:r>
          </a:p>
          <a:p>
            <a:endParaRPr lang="en-US" sz="1600" dirty="0">
              <a:latin typeface="Arial" charset="0"/>
              <a:ea typeface="Arial" charset="0"/>
              <a:cs typeface="Arial" charset="0"/>
            </a:endParaRPr>
          </a:p>
          <a:p>
            <a:pPr marL="285750" indent="-285750">
              <a:buFont typeface="Arial" charset="0"/>
              <a:buChar char="•"/>
            </a:pPr>
            <a:r>
              <a:rPr lang="en-US" sz="1600" dirty="0" smtClean="0">
                <a:latin typeface="Arial" charset="0"/>
                <a:ea typeface="Arial" charset="0"/>
                <a:cs typeface="Arial" charset="0"/>
              </a:rPr>
              <a:t>Demographics of participants:</a:t>
            </a:r>
          </a:p>
          <a:p>
            <a:pPr marL="285750" indent="-285750">
              <a:buFont typeface="Arial" charset="0"/>
              <a:buChar char="•"/>
            </a:pPr>
            <a:endParaRPr lang="en-US" sz="1600" dirty="0" smtClean="0">
              <a:latin typeface="Arial" charset="0"/>
              <a:ea typeface="Arial" charset="0"/>
              <a:cs typeface="Arial" charset="0"/>
            </a:endParaRPr>
          </a:p>
          <a:p>
            <a:pPr marL="742950" lvl="1" indent="-285750">
              <a:buFont typeface="Arial" charset="0"/>
              <a:buChar char="•"/>
            </a:pPr>
            <a:r>
              <a:rPr lang="en-US" sz="1600" dirty="0" smtClean="0">
                <a:latin typeface="Arial" charset="0"/>
                <a:ea typeface="Arial" charset="0"/>
                <a:cs typeface="Arial" charset="0"/>
              </a:rPr>
              <a:t>49% female, 51% male</a:t>
            </a:r>
          </a:p>
          <a:p>
            <a:pPr marL="742950" lvl="1" indent="-285750">
              <a:buFont typeface="Arial" charset="0"/>
              <a:buChar char="•"/>
            </a:pPr>
            <a:r>
              <a:rPr lang="en-US" sz="1600" dirty="0" smtClean="0">
                <a:latin typeface="Arial" charset="0"/>
                <a:ea typeface="Arial" charset="0"/>
                <a:cs typeface="Arial" charset="0"/>
              </a:rPr>
              <a:t>83% white</a:t>
            </a:r>
          </a:p>
          <a:p>
            <a:pPr marL="742950" lvl="1" indent="-285750">
              <a:buFont typeface="Arial" charset="0"/>
              <a:buChar char="•"/>
            </a:pPr>
            <a:r>
              <a:rPr lang="en-US" sz="1600" dirty="0" smtClean="0">
                <a:latin typeface="Arial" charset="0"/>
                <a:ea typeface="Arial" charset="0"/>
                <a:cs typeface="Arial" charset="0"/>
              </a:rPr>
              <a:t>9% Black or African American</a:t>
            </a:r>
          </a:p>
          <a:p>
            <a:pPr marL="742950" lvl="1" indent="-285750">
              <a:buFont typeface="Arial" charset="0"/>
              <a:buChar char="•"/>
            </a:pPr>
            <a:r>
              <a:rPr lang="en-US" sz="1600" dirty="0" smtClean="0">
                <a:latin typeface="Arial" charset="0"/>
                <a:ea typeface="Arial" charset="0"/>
                <a:cs typeface="Arial" charset="0"/>
              </a:rPr>
              <a:t>28% Hispanic or </a:t>
            </a:r>
            <a:r>
              <a:rPr lang="en-US" sz="1600" dirty="0" err="1" smtClean="0">
                <a:latin typeface="Arial" charset="0"/>
                <a:ea typeface="Arial" charset="0"/>
                <a:cs typeface="Arial" charset="0"/>
              </a:rPr>
              <a:t>Latinx</a:t>
            </a:r>
            <a:endParaRPr lang="en-US" sz="1600" dirty="0" smtClean="0">
              <a:latin typeface="Arial" charset="0"/>
              <a:ea typeface="Arial" charset="0"/>
              <a:cs typeface="Arial" charset="0"/>
            </a:endParaRPr>
          </a:p>
          <a:p>
            <a:pPr marL="742950" lvl="1" indent="-285750">
              <a:buFont typeface="Arial" charset="0"/>
              <a:buChar char="•"/>
            </a:pPr>
            <a:r>
              <a:rPr lang="en-US" sz="1600" dirty="0" smtClean="0">
                <a:latin typeface="Arial" charset="0"/>
                <a:ea typeface="Arial" charset="0"/>
                <a:cs typeface="Arial" charset="0"/>
              </a:rPr>
              <a:t>4.3% Asian</a:t>
            </a:r>
          </a:p>
          <a:p>
            <a:pPr marL="742950" lvl="1" indent="-285750">
              <a:buFont typeface="Arial" charset="0"/>
              <a:buChar char="•"/>
            </a:pPr>
            <a:r>
              <a:rPr lang="en-US" sz="1600" dirty="0" smtClean="0">
                <a:latin typeface="Arial" charset="0"/>
                <a:ea typeface="Arial" charset="0"/>
                <a:cs typeface="Arial" charset="0"/>
              </a:rPr>
              <a:t>0.5% Native American/Alaska Native</a:t>
            </a:r>
          </a:p>
        </p:txBody>
      </p:sp>
      <p:sp>
        <p:nvSpPr>
          <p:cNvPr id="2" name="TextBox 1"/>
          <p:cNvSpPr txBox="1"/>
          <p:nvPr/>
        </p:nvSpPr>
        <p:spPr>
          <a:xfrm>
            <a:off x="7086600" y="5569527"/>
            <a:ext cx="1967022" cy="400110"/>
          </a:xfrm>
          <a:prstGeom prst="rect">
            <a:avLst/>
          </a:prstGeom>
          <a:noFill/>
        </p:spPr>
        <p:txBody>
          <a:bodyPr wrap="square" rtlCol="0">
            <a:spAutoFit/>
          </a:bodyPr>
          <a:lstStyle/>
          <a:p>
            <a:pPr algn="r"/>
            <a:r>
              <a:rPr lang="en-US" sz="1000" dirty="0" smtClean="0"/>
              <a:t>Source: </a:t>
            </a:r>
            <a:r>
              <a:rPr lang="en-US" sz="1000" dirty="0" smtClean="0">
                <a:hlinkClick r:id="rId4"/>
              </a:rPr>
              <a:t>New England Journal of Medicine</a:t>
            </a:r>
            <a:endParaRPr lang="en-US" sz="1000" dirty="0"/>
          </a:p>
        </p:txBody>
      </p:sp>
      <p:sp>
        <p:nvSpPr>
          <p:cNvPr id="12" name="TextBox 11">
            <a:extLst>
              <a:ext uri="{FF2B5EF4-FFF2-40B4-BE49-F238E27FC236}">
                <a16:creationId xmlns:a16="http://schemas.microsoft.com/office/drawing/2014/main" xmlns="" id="{D9E90FF9-0FD5-4F1C-B855-BA83295D1FD7}"/>
              </a:ext>
            </a:extLst>
          </p:cNvPr>
          <p:cNvSpPr txBox="1"/>
          <p:nvPr/>
        </p:nvSpPr>
        <p:spPr>
          <a:xfrm>
            <a:off x="90376" y="173125"/>
            <a:ext cx="8963246" cy="461665"/>
          </a:xfrm>
          <a:prstGeom prst="rect">
            <a:avLst/>
          </a:prstGeom>
          <a:noFill/>
        </p:spPr>
        <p:txBody>
          <a:bodyPr wrap="square" rtlCol="0">
            <a:spAutoFit/>
          </a:bodyPr>
          <a:lstStyle/>
          <a:p>
            <a:pPr algn="ctr"/>
            <a:r>
              <a:rPr lang="en-US" sz="2400" dirty="0" smtClean="0">
                <a:solidFill>
                  <a:schemeClr val="bg1"/>
                </a:solidFill>
                <a:latin typeface="Arial" charset="0"/>
              </a:rPr>
              <a:t>Vaccine Messaging and Education</a:t>
            </a:r>
            <a:endParaRPr lang="en-US" sz="2400" dirty="0">
              <a:solidFill>
                <a:schemeClr val="bg1"/>
              </a:solidFill>
              <a:latin typeface="Arial" charset="0"/>
            </a:endParaRPr>
          </a:p>
        </p:txBody>
      </p:sp>
    </p:spTree>
    <p:extLst>
      <p:ext uri="{BB962C8B-B14F-4D97-AF65-F5344CB8AC3E}">
        <p14:creationId xmlns:p14="http://schemas.microsoft.com/office/powerpoint/2010/main" val="1296411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8536</TotalTime>
  <Words>1683</Words>
  <Application>Microsoft Macintosh PowerPoint</Application>
  <PresentationFormat>On-screen Show (4:3)</PresentationFormat>
  <Paragraphs>288</Paragraphs>
  <Slides>30</Slides>
  <Notes>19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Arial Bold</vt:lpstr>
      <vt:lpstr>Calibri</vt:lpstr>
      <vt:lpstr>Calibri Light</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Pierce</dc:creator>
  <cp:lastModifiedBy>Microsoft Office User</cp:lastModifiedBy>
  <cp:revision>147</cp:revision>
  <cp:lastPrinted>2020-12-21T16:17:51Z</cp:lastPrinted>
  <dcterms:created xsi:type="dcterms:W3CDTF">2019-06-26T17:57:12Z</dcterms:created>
  <dcterms:modified xsi:type="dcterms:W3CDTF">2020-12-30T00:14:22Z</dcterms:modified>
</cp:coreProperties>
</file>